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5" r:id="rId3"/>
  </p:sldMasterIdLst>
  <p:notesMasterIdLst>
    <p:notesMasterId r:id="rId105"/>
  </p:notesMasterIdLst>
  <p:sldIdLst>
    <p:sldId id="448" r:id="rId4"/>
    <p:sldId id="529" r:id="rId5"/>
    <p:sldId id="447" r:id="rId6"/>
    <p:sldId id="449" r:id="rId7"/>
    <p:sldId id="450" r:id="rId8"/>
    <p:sldId id="451" r:id="rId9"/>
    <p:sldId id="452" r:id="rId10"/>
    <p:sldId id="581" r:id="rId11"/>
    <p:sldId id="453" r:id="rId12"/>
    <p:sldId id="454" r:id="rId13"/>
    <p:sldId id="455" r:id="rId14"/>
    <p:sldId id="456" r:id="rId15"/>
    <p:sldId id="457" r:id="rId16"/>
    <p:sldId id="458" r:id="rId17"/>
    <p:sldId id="459" r:id="rId18"/>
    <p:sldId id="563" r:id="rId19"/>
    <p:sldId id="460" r:id="rId20"/>
    <p:sldId id="461" r:id="rId21"/>
    <p:sldId id="583" r:id="rId22"/>
    <p:sldId id="466" r:id="rId23"/>
    <p:sldId id="467" r:id="rId24"/>
    <p:sldId id="468" r:id="rId25"/>
    <p:sldId id="470" r:id="rId26"/>
    <p:sldId id="469" r:id="rId27"/>
    <p:sldId id="579" r:id="rId28"/>
    <p:sldId id="580" r:id="rId29"/>
    <p:sldId id="474" r:id="rId30"/>
    <p:sldId id="471" r:id="rId31"/>
    <p:sldId id="472" r:id="rId32"/>
    <p:sldId id="476" r:id="rId33"/>
    <p:sldId id="585" r:id="rId34"/>
    <p:sldId id="586" r:id="rId35"/>
    <p:sldId id="475" r:id="rId36"/>
    <p:sldId id="587" r:id="rId37"/>
    <p:sldId id="477" r:id="rId38"/>
    <p:sldId id="478" r:id="rId39"/>
    <p:sldId id="479" r:id="rId40"/>
    <p:sldId id="480" r:id="rId41"/>
    <p:sldId id="481" r:id="rId42"/>
    <p:sldId id="482" r:id="rId43"/>
    <p:sldId id="483" r:id="rId44"/>
    <p:sldId id="484" r:id="rId45"/>
    <p:sldId id="608" r:id="rId46"/>
    <p:sldId id="533" r:id="rId47"/>
    <p:sldId id="486" r:id="rId48"/>
    <p:sldId id="487" r:id="rId49"/>
    <p:sldId id="488" r:id="rId50"/>
    <p:sldId id="539" r:id="rId51"/>
    <p:sldId id="540" r:id="rId52"/>
    <p:sldId id="541" r:id="rId53"/>
    <p:sldId id="495" r:id="rId54"/>
    <p:sldId id="544" r:id="rId55"/>
    <p:sldId id="545" r:id="rId56"/>
    <p:sldId id="546" r:id="rId57"/>
    <p:sldId id="547" r:id="rId58"/>
    <p:sldId id="548" r:id="rId59"/>
    <p:sldId id="549" r:id="rId60"/>
    <p:sldId id="550" r:id="rId61"/>
    <p:sldId id="551" r:id="rId62"/>
    <p:sldId id="552" r:id="rId63"/>
    <p:sldId id="524" r:id="rId64"/>
    <p:sldId id="526" r:id="rId65"/>
    <p:sldId id="525" r:id="rId66"/>
    <p:sldId id="515" r:id="rId67"/>
    <p:sldId id="516" r:id="rId68"/>
    <p:sldId id="517" r:id="rId69"/>
    <p:sldId id="520" r:id="rId70"/>
    <p:sldId id="521" r:id="rId71"/>
    <p:sldId id="582" r:id="rId72"/>
    <p:sldId id="273" r:id="rId73"/>
    <p:sldId id="278" r:id="rId74"/>
    <p:sldId id="600" r:id="rId75"/>
    <p:sldId id="601" r:id="rId76"/>
    <p:sldId id="592" r:id="rId77"/>
    <p:sldId id="570" r:id="rId78"/>
    <p:sldId id="407" r:id="rId79"/>
    <p:sldId id="571" r:id="rId80"/>
    <p:sldId id="573" r:id="rId81"/>
    <p:sldId id="409" r:id="rId82"/>
    <p:sldId id="574" r:id="rId83"/>
    <p:sldId id="575" r:id="rId84"/>
    <p:sldId id="578" r:id="rId85"/>
    <p:sldId id="415" r:id="rId86"/>
    <p:sldId id="603" r:id="rId87"/>
    <p:sldId id="419" r:id="rId88"/>
    <p:sldId id="557" r:id="rId89"/>
    <p:sldId id="558" r:id="rId90"/>
    <p:sldId id="559" r:id="rId91"/>
    <p:sldId id="577" r:id="rId92"/>
    <p:sldId id="560" r:id="rId93"/>
    <p:sldId id="426" r:id="rId94"/>
    <p:sldId id="435" r:id="rId95"/>
    <p:sldId id="436" r:id="rId96"/>
    <p:sldId id="605" r:id="rId97"/>
    <p:sldId id="437" r:id="rId98"/>
    <p:sldId id="604" r:id="rId99"/>
    <p:sldId id="440" r:id="rId100"/>
    <p:sldId id="441" r:id="rId101"/>
    <p:sldId id="442" r:id="rId102"/>
    <p:sldId id="561" r:id="rId103"/>
    <p:sldId id="564" r:id="rId10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FF9900"/>
    <a:srgbClr val="FF6600"/>
    <a:srgbClr val="2DC8FF"/>
    <a:srgbClr val="8E0000"/>
    <a:srgbClr val="71AE0E"/>
    <a:srgbClr val="B40000"/>
    <a:srgbClr val="FF9999"/>
  </p:clrMru>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158" autoAdjust="0"/>
    <p:restoredTop sz="96125" autoAdjust="0"/>
  </p:normalViewPr>
  <p:slideViewPr>
    <p:cSldViewPr snapToObjects="1">
      <p:cViewPr>
        <p:scale>
          <a:sx n="90" d="100"/>
          <a:sy n="90" d="100"/>
        </p:scale>
        <p:origin x="-144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73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viewProps" Target="view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9BCC50B-2766-490C-8267-47B7AEA6F192}" type="datetimeFigureOut">
              <a:rPr lang="zh-CN" altLang="en-US"/>
              <a:pPr>
                <a:defRPr/>
              </a:pPr>
              <a:t>2015/10/28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25909E18-B9BB-402A-A179-CF6A342646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p:spPr>
      </p:sp>
      <p:sp>
        <p:nvSpPr>
          <p:cNvPr id="1146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469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170D526-D947-401F-90F2-C01F923AC121}" type="slidenum">
              <a:rPr lang="zh-CN" altLang="en-US" sz="1200">
                <a:latin typeface="Calibri" pitchFamily="34" charset="0"/>
              </a:rPr>
              <a:pPr algn="r"/>
              <a:t>1</a:t>
            </a:fld>
            <a:endParaRPr lang="en-US" altLang="zh-CN" sz="120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p:spPr>
      </p:sp>
      <p:sp>
        <p:nvSpPr>
          <p:cNvPr id="1228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6544FD-9E34-4AFF-821B-DFFDF6E329BD}" type="slidenum">
              <a:rPr lang="zh-CN" altLang="en-US" smtClean="0"/>
              <a:pPr fontAlgn="base">
                <a:spcBef>
                  <a:spcPct val="0"/>
                </a:spcBef>
                <a:spcAft>
                  <a:spcPct val="0"/>
                </a:spcAft>
                <a:defRPr/>
              </a:pPr>
              <a:t>12</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p:spPr>
      </p:sp>
      <p:sp>
        <p:nvSpPr>
          <p:cNvPr id="1239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8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5DA201-6BDA-4B12-BD7C-95E956E5FAE9}" type="slidenum">
              <a:rPr lang="zh-CN" altLang="en-US" smtClean="0"/>
              <a:pPr fontAlgn="base">
                <a:spcBef>
                  <a:spcPct val="0"/>
                </a:spcBef>
                <a:spcAft>
                  <a:spcPct val="0"/>
                </a:spcAft>
                <a:defRPr/>
              </a:pPr>
              <a:t>13</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p:spPr>
      </p:sp>
      <p:sp>
        <p:nvSpPr>
          <p:cNvPr id="1249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390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BFC1CE-82F5-4D90-8D16-60B1D97432A4}" type="slidenum">
              <a:rPr lang="zh-CN" altLang="en-US" smtClean="0"/>
              <a:pPr fontAlgn="base">
                <a:spcBef>
                  <a:spcPct val="0"/>
                </a:spcBef>
                <a:spcAft>
                  <a:spcPct val="0"/>
                </a:spcAft>
                <a:defRPr/>
              </a:pPr>
              <a:t>14</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p:spPr>
      </p:sp>
      <p:sp>
        <p:nvSpPr>
          <p:cNvPr id="1259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493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47B66B-D392-4B0B-9C70-A8FBA040AD43}" type="slidenum">
              <a:rPr lang="zh-CN" altLang="en-US" smtClean="0"/>
              <a:pPr fontAlgn="base">
                <a:spcBef>
                  <a:spcPct val="0"/>
                </a:spcBef>
                <a:spcAft>
                  <a:spcPct val="0"/>
                </a:spcAft>
                <a:defRPr/>
              </a:pPr>
              <a:t>15</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p:spPr>
      </p:sp>
      <p:sp>
        <p:nvSpPr>
          <p:cNvPr id="1269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59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8D4B32E-E866-4A9F-9667-761EB27B4DC9}" type="slidenum">
              <a:rPr lang="zh-CN" altLang="en-US" smtClean="0"/>
              <a:pPr fontAlgn="base">
                <a:spcBef>
                  <a:spcPct val="0"/>
                </a:spcBef>
                <a:spcAft>
                  <a:spcPct val="0"/>
                </a:spcAft>
                <a:defRPr/>
              </a:pPr>
              <a:t>16</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p:spPr>
      </p:sp>
      <p:sp>
        <p:nvSpPr>
          <p:cNvPr id="1280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69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166259-9764-4DA6-B841-DF37EC7FC241}" type="slidenum">
              <a:rPr lang="zh-CN" altLang="en-US" smtClean="0"/>
              <a:pPr fontAlgn="base">
                <a:spcBef>
                  <a:spcPct val="0"/>
                </a:spcBef>
                <a:spcAft>
                  <a:spcPct val="0"/>
                </a:spcAft>
                <a:defRPr/>
              </a:pPr>
              <a:t>17</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p:spPr>
      </p:sp>
      <p:sp>
        <p:nvSpPr>
          <p:cNvPr id="1290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80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D82FD7-DA76-4C90-A6B0-337E8BFA2978}" type="slidenum">
              <a:rPr lang="zh-CN" altLang="en-US" smtClean="0"/>
              <a:pPr fontAlgn="base">
                <a:spcBef>
                  <a:spcPct val="0"/>
                </a:spcBef>
                <a:spcAft>
                  <a:spcPct val="0"/>
                </a:spcAft>
                <a:defRPr/>
              </a:pPr>
              <a:t>18</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p:spPr>
      </p:sp>
      <p:sp>
        <p:nvSpPr>
          <p:cNvPr id="1290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80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D82FD7-DA76-4C90-A6B0-337E8BFA2978}" type="slidenum">
              <a:rPr lang="zh-CN" altLang="en-US" smtClean="0"/>
              <a:pPr fontAlgn="base">
                <a:spcBef>
                  <a:spcPct val="0"/>
                </a:spcBef>
                <a:spcAft>
                  <a:spcPct val="0"/>
                </a:spcAft>
                <a:defRPr/>
              </a:pPr>
              <a:t>19</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p:spPr>
      </p:sp>
      <p:sp>
        <p:nvSpPr>
          <p:cNvPr id="1310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00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E8F3F2-0512-491C-B672-39437D6B0FC0}" type="slidenum">
              <a:rPr lang="zh-CN" altLang="en-US" smtClean="0"/>
              <a:pPr fontAlgn="base">
                <a:spcBef>
                  <a:spcPct val="0"/>
                </a:spcBef>
                <a:spcAft>
                  <a:spcPct val="0"/>
                </a:spcAft>
                <a:defRPr/>
              </a:pPr>
              <a:t>20</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p:spPr>
      </p:sp>
      <p:sp>
        <p:nvSpPr>
          <p:cNvPr id="1320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10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E6803-E5DD-4FFE-BF60-1EA71D0E038B}" type="slidenum">
              <a:rPr lang="zh-CN" altLang="en-US" smtClean="0"/>
              <a:pPr fontAlgn="base">
                <a:spcBef>
                  <a:spcPct val="0"/>
                </a:spcBef>
                <a:spcAft>
                  <a:spcPct val="0"/>
                </a:spcAft>
                <a:defRPr/>
              </a:pPr>
              <a:t>21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p:spPr>
      </p:sp>
      <p:sp>
        <p:nvSpPr>
          <p:cNvPr id="1157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FF79CA3-FB0F-4C0E-B7D4-858E759FEAB5}" type="slidenum">
              <a:rPr lang="zh-CN" altLang="en-US" sz="1200">
                <a:latin typeface="Calibri" pitchFamily="34" charset="0"/>
              </a:rPr>
              <a:pPr algn="r"/>
              <a:t>2</a:t>
            </a:fld>
            <a:endParaRPr lang="en-US" altLang="zh-CN"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312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BAC336F-D0CA-440C-B13E-8F527CE63E56}" type="slidenum">
              <a:rPr lang="zh-CN" altLang="en-US" sz="1200">
                <a:latin typeface="Calibri" pitchFamily="34" charset="0"/>
              </a:rPr>
              <a:pPr algn="r"/>
              <a:t>22</a:t>
            </a:fld>
            <a:endParaRPr lang="en-US" altLang="zh-CN" sz="120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p:spPr>
      </p:sp>
      <p:sp>
        <p:nvSpPr>
          <p:cNvPr id="1351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517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535C026-B8B4-4008-BABC-A9A49B52E7E5}" type="slidenum">
              <a:rPr lang="zh-CN" altLang="en-US" sz="1200">
                <a:latin typeface="Calibri" pitchFamily="34" charset="0"/>
              </a:rPr>
              <a:pPr algn="r"/>
              <a:t>23</a:t>
            </a:fld>
            <a:endParaRPr lang="en-US" altLang="zh-CN" sz="12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p:spPr>
      </p:sp>
      <p:sp>
        <p:nvSpPr>
          <p:cNvPr id="134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31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C66894-A263-4C59-B45C-C9699AFAECF1}" type="slidenum">
              <a:rPr lang="zh-CN" altLang="en-US" smtClean="0"/>
              <a:pPr fontAlgn="base">
                <a:spcBef>
                  <a:spcPct val="0"/>
                </a:spcBef>
                <a:spcAft>
                  <a:spcPct val="0"/>
                </a:spcAft>
                <a:defRPr/>
              </a:pPr>
              <a:t>24</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885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2101315-0934-4F57-97C4-AFECE980B919}" type="slidenum">
              <a:rPr lang="zh-CN" altLang="en-US" sz="1200">
                <a:latin typeface="Calibri" pitchFamily="34" charset="0"/>
              </a:rPr>
              <a:pPr algn="r"/>
              <a:t>25</a:t>
            </a:fld>
            <a:endParaRPr lang="en-US" altLang="zh-CN" sz="12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26</a:t>
            </a:fld>
            <a:endParaRPr lang="en-US" altLang="zh-CN" sz="120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27</a:t>
            </a:fld>
            <a:endParaRPr lang="en-US" altLang="zh-CN" sz="12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p:spPr>
      </p:sp>
      <p:sp>
        <p:nvSpPr>
          <p:cNvPr id="1361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51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87311D-EEF9-43AB-A5E8-A935447173D2}" type="slidenum">
              <a:rPr lang="zh-CN" altLang="en-US" smtClean="0"/>
              <a:pPr fontAlgn="base">
                <a:spcBef>
                  <a:spcPct val="0"/>
                </a:spcBef>
                <a:spcAft>
                  <a:spcPct val="0"/>
                </a:spcAft>
                <a:defRPr/>
              </a:pPr>
              <a:t>28</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p:spPr>
      </p:sp>
      <p:sp>
        <p:nvSpPr>
          <p:cNvPr id="1372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6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B6155E-E49D-4F25-A094-03AB7F9FEE4A}" type="slidenum">
              <a:rPr lang="zh-CN" altLang="en-US" smtClean="0"/>
              <a:pPr fontAlgn="base">
                <a:spcBef>
                  <a:spcPct val="0"/>
                </a:spcBef>
                <a:spcAft>
                  <a:spcPct val="0"/>
                </a:spcAft>
                <a:defRPr/>
              </a:pPr>
              <a:t>29</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413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131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48A518E-4121-4919-A6B5-9466B63B18A7}" type="slidenum">
              <a:rPr lang="zh-CN" altLang="en-US" sz="1200">
                <a:latin typeface="Calibri" pitchFamily="34" charset="0"/>
              </a:rPr>
              <a:pPr algn="r"/>
              <a:t>30</a:t>
            </a:fld>
            <a:endParaRPr lang="en-US" altLang="zh-CN" sz="120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31</a:t>
            </a:fld>
            <a:endParaRPr lang="en-US" altLang="zh-CN" sz="120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p:spPr>
      </p:sp>
      <p:sp>
        <p:nvSpPr>
          <p:cNvPr id="1167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491D49-EB55-4D60-A096-418224C7908D}" type="slidenum">
              <a:rPr lang="zh-CN" altLang="en-US" smtClean="0"/>
              <a:pPr fontAlgn="base">
                <a:spcBef>
                  <a:spcPct val="0"/>
                </a:spcBef>
                <a:spcAft>
                  <a:spcPct val="0"/>
                </a:spcAft>
                <a:defRPr/>
              </a:pPr>
              <a:t>4</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32</a:t>
            </a:fld>
            <a:endParaRPr lang="en-US" altLang="zh-CN" sz="1200">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p:spPr>
      </p:sp>
      <p:sp>
        <p:nvSpPr>
          <p:cNvPr id="1402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44675C-9B80-46BA-84C3-F9004A4CFBE0}" type="slidenum">
              <a:rPr lang="zh-CN" altLang="en-US" smtClean="0"/>
              <a:pPr fontAlgn="base">
                <a:spcBef>
                  <a:spcPct val="0"/>
                </a:spcBef>
                <a:spcAft>
                  <a:spcPct val="0"/>
                </a:spcAft>
                <a:defRPr/>
              </a:pPr>
              <a:t>33</a:t>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34</a:t>
            </a:fld>
            <a:endParaRPr lang="en-US" altLang="zh-CN" sz="120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p:spPr>
      </p:sp>
      <p:sp>
        <p:nvSpPr>
          <p:cNvPr id="1423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13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35FDDD-823B-4719-90CC-46EDB40F7D49}" type="slidenum">
              <a:rPr lang="zh-CN" altLang="en-US" smtClean="0"/>
              <a:pPr fontAlgn="base">
                <a:spcBef>
                  <a:spcPct val="0"/>
                </a:spcBef>
                <a:spcAft>
                  <a:spcPct val="0"/>
                </a:spcAft>
                <a:defRPr/>
              </a:pPr>
              <a:t>35</a:t>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p:spPr>
      </p:sp>
      <p:sp>
        <p:nvSpPr>
          <p:cNvPr id="1443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33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587E8A-A4D5-4447-AFA7-620AAD67C677}" type="slidenum">
              <a:rPr lang="zh-CN" altLang="en-US" smtClean="0"/>
              <a:pPr fontAlgn="base">
                <a:spcBef>
                  <a:spcPct val="0"/>
                </a:spcBef>
                <a:spcAft>
                  <a:spcPct val="0"/>
                </a:spcAft>
                <a:defRPr/>
              </a:pPr>
              <a:t>40</a:t>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454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43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4A26FD-2887-41D5-B5C4-B503A6FA5126}" type="slidenum">
              <a:rPr lang="zh-CN" altLang="en-US" smtClean="0"/>
              <a:pPr fontAlgn="base">
                <a:spcBef>
                  <a:spcPct val="0"/>
                </a:spcBef>
                <a:spcAft>
                  <a:spcPct val="0"/>
                </a:spcAft>
                <a:defRPr/>
              </a:pPr>
              <a:t>41</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p:spPr>
      </p:sp>
      <p:sp>
        <p:nvSpPr>
          <p:cNvPr id="1464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DDE3C0-4DFA-401D-BD78-DF3166959253}" type="slidenum">
              <a:rPr lang="zh-CN" altLang="en-US" smtClean="0"/>
              <a:pPr fontAlgn="base">
                <a:spcBef>
                  <a:spcPct val="0"/>
                </a:spcBef>
                <a:spcAft>
                  <a:spcPct val="0"/>
                </a:spcAft>
                <a:defRPr/>
              </a:pPr>
              <a:t>42</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p:spPr>
      </p:sp>
      <p:sp>
        <p:nvSpPr>
          <p:cNvPr id="1464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DDE3C0-4DFA-401D-BD78-DF3166959253}" type="slidenum">
              <a:rPr lang="zh-CN" altLang="en-US" smtClean="0"/>
              <a:pPr fontAlgn="base">
                <a:spcBef>
                  <a:spcPct val="0"/>
                </a:spcBef>
                <a:spcAft>
                  <a:spcPct val="0"/>
                </a:spcAft>
                <a:defRPr/>
              </a:pPr>
              <a:t>43</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p:spPr>
      </p:sp>
      <p:sp>
        <p:nvSpPr>
          <p:cNvPr id="1484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74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5B989-79C7-4414-AD0B-39ABCFA7B990}" type="slidenum">
              <a:rPr lang="zh-CN" altLang="en-US" smtClean="0"/>
              <a:pPr fontAlgn="base">
                <a:spcBef>
                  <a:spcPct val="0"/>
                </a:spcBef>
                <a:spcAft>
                  <a:spcPct val="0"/>
                </a:spcAft>
                <a:defRPr/>
              </a:pPr>
              <a:t>44</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p:spPr>
      </p:sp>
      <p:sp>
        <p:nvSpPr>
          <p:cNvPr id="1495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84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D1F3F2-DAD8-4A23-80A9-A5CEB845A4E2}" type="slidenum">
              <a:rPr lang="zh-CN" altLang="en-US" smtClean="0"/>
              <a:pPr fontAlgn="base">
                <a:spcBef>
                  <a:spcPct val="0"/>
                </a:spcBef>
                <a:spcAft>
                  <a:spcPct val="0"/>
                </a:spcAft>
                <a:defRPr/>
              </a:pPr>
              <a:t>45</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p:spPr>
      </p:sp>
      <p:sp>
        <p:nvSpPr>
          <p:cNvPr id="1177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67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57ECF2-0E58-4613-B369-29E155B4575C}" type="slidenum">
              <a:rPr lang="zh-CN" altLang="en-US" smtClean="0"/>
              <a:pPr fontAlgn="base">
                <a:spcBef>
                  <a:spcPct val="0"/>
                </a:spcBef>
                <a:spcAft>
                  <a:spcPct val="0"/>
                </a:spcAft>
                <a:defRPr/>
              </a:pPr>
              <a:t>6</a:t>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p:spPr>
      </p:sp>
      <p:sp>
        <p:nvSpPr>
          <p:cNvPr id="1505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053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9DDCA3B-F6B2-4811-A091-07925604F419}" type="slidenum">
              <a:rPr lang="zh-CN" altLang="en-US" sz="1200">
                <a:latin typeface="Calibri" pitchFamily="34" charset="0"/>
              </a:rPr>
              <a:pPr algn="r"/>
              <a:t>51</a:t>
            </a:fld>
            <a:endParaRPr lang="en-US" altLang="zh-CN" sz="1200">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p:spPr>
      </p:sp>
      <p:sp>
        <p:nvSpPr>
          <p:cNvPr id="1515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D624408-1330-4B9D-AC2A-1FFD82072034}" type="slidenum">
              <a:rPr lang="zh-CN" altLang="en-US" sz="1200">
                <a:latin typeface="Calibri" pitchFamily="34" charset="0"/>
              </a:rPr>
              <a:pPr algn="r"/>
              <a:t>52</a:t>
            </a:fld>
            <a:endParaRPr lang="en-US" altLang="zh-CN" sz="1200">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p:spPr>
      </p:sp>
      <p:sp>
        <p:nvSpPr>
          <p:cNvPr id="1525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258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13FFCBD-3E2B-4361-8988-81E9D29831B7}" type="slidenum">
              <a:rPr lang="zh-CN" altLang="en-US" sz="1200">
                <a:latin typeface="Calibri" pitchFamily="34" charset="0"/>
              </a:rPr>
              <a:pPr algn="r"/>
              <a:t>53</a:t>
            </a:fld>
            <a:endParaRPr lang="en-US" altLang="zh-CN" sz="120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p:spPr>
      </p:sp>
      <p:sp>
        <p:nvSpPr>
          <p:cNvPr id="153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3036B9D-25FB-4269-A82F-06215F4B676D}" type="slidenum">
              <a:rPr lang="zh-CN" altLang="en-US" sz="1200">
                <a:latin typeface="Calibri" pitchFamily="34" charset="0"/>
              </a:rPr>
              <a:pPr algn="r"/>
              <a:t>55</a:t>
            </a:fld>
            <a:endParaRPr lang="en-US" altLang="zh-CN" sz="1200">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p:spPr>
      </p:sp>
      <p:sp>
        <p:nvSpPr>
          <p:cNvPr id="1546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462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A01605E-110F-474C-9CBC-A2B589FC2D62}" type="slidenum">
              <a:rPr lang="zh-CN" altLang="en-US" sz="1200">
                <a:latin typeface="Calibri" pitchFamily="34" charset="0"/>
              </a:rPr>
              <a:pPr algn="r"/>
              <a:t>56</a:t>
            </a:fld>
            <a:endParaRPr lang="en-US" altLang="zh-CN" sz="1200">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p:spPr>
      </p:sp>
      <p:sp>
        <p:nvSpPr>
          <p:cNvPr id="1556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565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1CD216-F191-43D8-81E6-C3A9E007167F}" type="slidenum">
              <a:rPr lang="zh-CN" altLang="en-US" sz="1200">
                <a:latin typeface="Calibri" pitchFamily="34" charset="0"/>
              </a:rPr>
              <a:pPr algn="r"/>
              <a:t>58</a:t>
            </a:fld>
            <a:endParaRPr lang="en-US" altLang="zh-CN" sz="120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p:spPr>
      </p:sp>
      <p:sp>
        <p:nvSpPr>
          <p:cNvPr id="1566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667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5F74A72-2653-43E5-AB14-9D486406FC3C}" type="slidenum">
              <a:rPr lang="zh-CN" altLang="en-US" sz="1200">
                <a:latin typeface="Calibri" pitchFamily="34" charset="0"/>
              </a:rPr>
              <a:pPr algn="r"/>
              <a:t>59</a:t>
            </a:fld>
            <a:endParaRPr lang="en-US" altLang="zh-CN" sz="1200">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p:spPr>
      </p:sp>
      <p:sp>
        <p:nvSpPr>
          <p:cNvPr id="1597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8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0FB44B-182E-406F-986F-30BBE5CD792F}" type="slidenum">
              <a:rPr lang="zh-CN" altLang="en-US" smtClean="0">
                <a:solidFill>
                  <a:srgbClr val="000000"/>
                </a:solidFill>
              </a:rPr>
              <a:pPr fontAlgn="base">
                <a:spcBef>
                  <a:spcPct val="0"/>
                </a:spcBef>
                <a:spcAft>
                  <a:spcPct val="0"/>
                </a:spcAft>
                <a:defRPr/>
              </a:pPr>
              <a:t>61</a:t>
            </a:fld>
            <a:endParaRPr lang="zh-CN" altLang="en-US"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p:spPr>
      </p:sp>
      <p:sp>
        <p:nvSpPr>
          <p:cNvPr id="1607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BB0661-160B-4BD7-8E64-2F85ACF6A75C}" type="slidenum">
              <a:rPr lang="zh-CN" altLang="en-US" smtClean="0">
                <a:solidFill>
                  <a:srgbClr val="000000"/>
                </a:solidFill>
              </a:rPr>
              <a:pPr fontAlgn="base">
                <a:spcBef>
                  <a:spcPct val="0"/>
                </a:spcBef>
                <a:spcAft>
                  <a:spcPct val="0"/>
                </a:spcAft>
                <a:defRPr/>
              </a:pPr>
              <a:t>62</a:t>
            </a:fld>
            <a:endParaRPr lang="zh-CN" altLang="en-US"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p:spPr>
      </p:sp>
      <p:sp>
        <p:nvSpPr>
          <p:cNvPr id="1617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0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8DC562-4F6A-43B6-A3BF-532611CBCBA3}" type="slidenum">
              <a:rPr lang="zh-CN" altLang="en-US" smtClean="0">
                <a:solidFill>
                  <a:srgbClr val="000000"/>
                </a:solidFill>
              </a:rPr>
              <a:pPr fontAlgn="base">
                <a:spcBef>
                  <a:spcPct val="0"/>
                </a:spcBef>
                <a:spcAft>
                  <a:spcPct val="0"/>
                </a:spcAft>
                <a:defRPr/>
              </a:pPr>
              <a:t>63</a:t>
            </a:fld>
            <a:endParaRPr lang="zh-CN" altLang="en-US"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p:spPr>
      </p:sp>
      <p:sp>
        <p:nvSpPr>
          <p:cNvPr id="1187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77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4BC869-F2C6-4010-BA05-170493FE783E}" type="slidenum">
              <a:rPr lang="zh-CN" altLang="en-US" smtClean="0"/>
              <a:pPr fontAlgn="base">
                <a:spcBef>
                  <a:spcPct val="0"/>
                </a:spcBef>
                <a:spcAft>
                  <a:spcPct val="0"/>
                </a:spcAft>
                <a:defRPr/>
              </a:pPr>
              <a:t>7</a:t>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p:spPr>
      </p:sp>
      <p:sp>
        <p:nvSpPr>
          <p:cNvPr id="1658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48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3EE39B-7BE6-46BE-93D4-8E9CDDB8147B}" type="slidenum">
              <a:rPr lang="zh-CN" altLang="en-US" smtClean="0"/>
              <a:pPr fontAlgn="base">
                <a:spcBef>
                  <a:spcPct val="0"/>
                </a:spcBef>
                <a:spcAft>
                  <a:spcPct val="0"/>
                </a:spcAft>
                <a:defRPr/>
              </a:pPr>
              <a:t>67</a:t>
            </a:fld>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p:spPr>
      </p:sp>
      <p:sp>
        <p:nvSpPr>
          <p:cNvPr id="166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58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A3E28-7C73-4EA4-9067-C9120B7367B5}" type="slidenum">
              <a:rPr lang="zh-CN" altLang="en-US" smtClean="0"/>
              <a:pPr fontAlgn="base">
                <a:spcBef>
                  <a:spcPct val="0"/>
                </a:spcBef>
                <a:spcAft>
                  <a:spcPct val="0"/>
                </a:spcAft>
                <a:defRPr/>
              </a:pPr>
              <a:t>68</a:t>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p:spPr>
      </p:sp>
      <p:sp>
        <p:nvSpPr>
          <p:cNvPr id="168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79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3D6628-33B0-4194-ACCA-77F45A2FD01A}" type="slidenum">
              <a:rPr lang="zh-CN" altLang="en-US" smtClean="0"/>
              <a:pPr fontAlgn="base">
                <a:spcBef>
                  <a:spcPct val="0"/>
                </a:spcBef>
                <a:spcAft>
                  <a:spcPct val="0"/>
                </a:spcAft>
                <a:defRPr/>
              </a:pPr>
              <a:t>69</a:t>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p:spPr>
      </p:sp>
      <p:sp>
        <p:nvSpPr>
          <p:cNvPr id="1699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B39425-92C5-48CC-B259-CC23804E581D}" type="slidenum">
              <a:rPr lang="zh-CN" altLang="en-US" smtClean="0"/>
              <a:pPr fontAlgn="base">
                <a:spcBef>
                  <a:spcPct val="0"/>
                </a:spcBef>
                <a:spcAft>
                  <a:spcPct val="0"/>
                </a:spcAft>
                <a:defRPr/>
              </a:pPr>
              <a:t>70</a:t>
            </a:fld>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1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77670E-9EC0-45A1-A835-EDDE8BD8747D}" type="slidenum">
              <a:rPr lang="zh-CN" altLang="en-US" smtClean="0"/>
              <a:pPr fontAlgn="base">
                <a:spcBef>
                  <a:spcPct val="0"/>
                </a:spcBef>
                <a:spcAft>
                  <a:spcPct val="0"/>
                </a:spcAft>
                <a:defRPr/>
              </a:pPr>
              <a:t>71</a:t>
            </a:fld>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1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77670E-9EC0-45A1-A835-EDDE8BD8747D}" type="slidenum">
              <a:rPr lang="zh-CN" altLang="en-US" smtClean="0"/>
              <a:pPr fontAlgn="base">
                <a:spcBef>
                  <a:spcPct val="0"/>
                </a:spcBef>
                <a:spcAft>
                  <a:spcPct val="0"/>
                </a:spcAft>
                <a:defRPr/>
              </a:pPr>
              <a:t>72</a:t>
            </a:fld>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1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77670E-9EC0-45A1-A835-EDDE8BD8747D}" type="slidenum">
              <a:rPr lang="zh-CN" altLang="en-US" smtClean="0"/>
              <a:pPr fontAlgn="base">
                <a:spcBef>
                  <a:spcPct val="0"/>
                </a:spcBef>
                <a:spcAft>
                  <a:spcPct val="0"/>
                </a:spcAft>
                <a:defRPr/>
              </a:pPr>
              <a:t>73</a:t>
            </a:fld>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p:spPr>
      </p:sp>
      <p:sp>
        <p:nvSpPr>
          <p:cNvPr id="1761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F3F084-FFDF-49D3-87AA-3EE2F6D5CE54}" type="slidenum">
              <a:rPr lang="zh-CN" altLang="en-US" smtClean="0"/>
              <a:pPr fontAlgn="base">
                <a:spcBef>
                  <a:spcPct val="0"/>
                </a:spcBef>
                <a:spcAft>
                  <a:spcPct val="0"/>
                </a:spcAft>
                <a:defRPr/>
              </a:pPr>
              <a:t>75</a:t>
            </a:fld>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p:spPr>
      </p:sp>
      <p:sp>
        <p:nvSpPr>
          <p:cNvPr id="177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9AC900A-8F5B-41FC-9467-E74018AD593F}" type="slidenum">
              <a:rPr lang="zh-CN" altLang="en-US" smtClean="0"/>
              <a:pPr fontAlgn="base">
                <a:spcBef>
                  <a:spcPct val="0"/>
                </a:spcBef>
                <a:spcAft>
                  <a:spcPct val="0"/>
                </a:spcAft>
                <a:defRPr/>
              </a:pPr>
              <a:t>76</a:t>
            </a:fld>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224A46-C11E-4E82-B14F-C55CA67E4849}" type="slidenum">
              <a:rPr lang="zh-CN" altLang="en-US" smtClean="0"/>
              <a:pPr fontAlgn="base">
                <a:spcBef>
                  <a:spcPct val="0"/>
                </a:spcBef>
                <a:spcAft>
                  <a:spcPct val="0"/>
                </a:spcAft>
                <a:defRPr/>
              </a:pPr>
              <a:t>77</a:t>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p:spPr>
      </p:sp>
      <p:sp>
        <p:nvSpPr>
          <p:cNvPr id="1177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67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57ECF2-0E58-4613-B369-29E155B4575C}" type="slidenum">
              <a:rPr lang="zh-CN" altLang="en-US" smtClean="0"/>
              <a:pPr fontAlgn="base">
                <a:spcBef>
                  <a:spcPct val="0"/>
                </a:spcBef>
                <a:spcAft>
                  <a:spcPct val="0"/>
                </a:spcAft>
                <a:defRPr/>
              </a:pPr>
              <a:t>8</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p:spPr>
      </p:sp>
      <p:sp>
        <p:nvSpPr>
          <p:cNvPr id="1802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0DB48D-CB3C-4848-B344-0B5079EC2C68}" type="slidenum">
              <a:rPr lang="zh-CN" altLang="en-US" smtClean="0"/>
              <a:pPr fontAlgn="base">
                <a:spcBef>
                  <a:spcPct val="0"/>
                </a:spcBef>
                <a:spcAft>
                  <a:spcPct val="0"/>
                </a:spcAft>
                <a:defRPr/>
              </a:pPr>
              <a:t>78</a:t>
            </a:fld>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p:spPr>
      </p:sp>
      <p:sp>
        <p:nvSpPr>
          <p:cNvPr id="1812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EF70FE-2D6E-46C6-A99A-EF817F6F0521}" type="slidenum">
              <a:rPr lang="zh-CN" altLang="en-US" smtClean="0"/>
              <a:pPr fontAlgn="base">
                <a:spcBef>
                  <a:spcPct val="0"/>
                </a:spcBef>
                <a:spcAft>
                  <a:spcPct val="0"/>
                </a:spcAft>
                <a:defRPr/>
              </a:pPr>
              <a:t>79</a:t>
            </a:fld>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p:spPr>
      </p:sp>
      <p:sp>
        <p:nvSpPr>
          <p:cNvPr id="182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12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1229D-3C9B-4750-85EA-EFA83A3F26A7}" type="slidenum">
              <a:rPr lang="zh-CN" altLang="en-US" smtClean="0"/>
              <a:pPr fontAlgn="base">
                <a:spcBef>
                  <a:spcPct val="0"/>
                </a:spcBef>
                <a:spcAft>
                  <a:spcPct val="0"/>
                </a:spcAft>
                <a:defRPr/>
              </a:pPr>
              <a:t>80</a:t>
            </a:fld>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04F58D-9F1F-45DC-9ADA-15119A4444D7}" type="slidenum">
              <a:rPr lang="zh-CN" altLang="en-US" smtClean="0"/>
              <a:pPr fontAlgn="base">
                <a:spcBef>
                  <a:spcPct val="0"/>
                </a:spcBef>
                <a:spcAft>
                  <a:spcPct val="0"/>
                </a:spcAft>
                <a:defRPr/>
              </a:pPr>
              <a:t>81</a:t>
            </a:fld>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04F58D-9F1F-45DC-9ADA-15119A4444D7}" type="slidenum">
              <a:rPr lang="zh-CN" altLang="en-US" smtClean="0"/>
              <a:pPr fontAlgn="base">
                <a:spcBef>
                  <a:spcPct val="0"/>
                </a:spcBef>
                <a:spcAft>
                  <a:spcPct val="0"/>
                </a:spcAft>
                <a:defRPr/>
              </a:pPr>
              <a:t>82</a:t>
            </a:fld>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p:spPr>
      </p:sp>
      <p:sp>
        <p:nvSpPr>
          <p:cNvPr id="1843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33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43C224-ED5A-4377-B9D9-8ABEDEE5B8F4}" type="slidenum">
              <a:rPr lang="zh-CN" altLang="en-US" smtClean="0"/>
              <a:pPr fontAlgn="base">
                <a:spcBef>
                  <a:spcPct val="0"/>
                </a:spcBef>
                <a:spcAft>
                  <a:spcPct val="0"/>
                </a:spcAft>
                <a:defRPr/>
              </a:pPr>
              <a:t>83</a:t>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p:spPr>
      </p:sp>
      <p:sp>
        <p:nvSpPr>
          <p:cNvPr id="1863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5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8192D6-56A4-4111-8C01-E0C74FFC978D}" type="slidenum">
              <a:rPr lang="zh-CN" altLang="en-US" smtClean="0"/>
              <a:pPr fontAlgn="base">
                <a:spcBef>
                  <a:spcPct val="0"/>
                </a:spcBef>
                <a:spcAft>
                  <a:spcPct val="0"/>
                </a:spcAft>
                <a:defRPr/>
              </a:pPr>
              <a:t>85</a:t>
            </a:fld>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p:spPr>
      </p:sp>
      <p:sp>
        <p:nvSpPr>
          <p:cNvPr id="187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99A57C-2B8F-4701-9C6A-8625D62FA4CE}" type="slidenum">
              <a:rPr lang="zh-CN" altLang="en-US" smtClean="0"/>
              <a:pPr fontAlgn="base">
                <a:spcBef>
                  <a:spcPct val="0"/>
                </a:spcBef>
                <a:spcAft>
                  <a:spcPct val="0"/>
                </a:spcAft>
                <a:defRPr/>
              </a:pPr>
              <a:t>86</a:t>
            </a:fld>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p:spPr>
      </p:sp>
      <p:sp>
        <p:nvSpPr>
          <p:cNvPr id="1884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73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0C00CA-AB15-41DA-B12F-8EA2CD89E444}" type="slidenum">
              <a:rPr lang="zh-CN" altLang="en-US" smtClean="0"/>
              <a:pPr fontAlgn="base">
                <a:spcBef>
                  <a:spcPct val="0"/>
                </a:spcBef>
                <a:spcAft>
                  <a:spcPct val="0"/>
                </a:spcAft>
                <a:defRPr/>
              </a:pPr>
              <a:t>87</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p:spPr>
      </p:sp>
      <p:sp>
        <p:nvSpPr>
          <p:cNvPr id="1198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87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DE0B7C-A348-4204-AB74-2AD08699D9BF}" type="slidenum">
              <a:rPr lang="zh-CN" altLang="en-US" smtClean="0"/>
              <a:pPr fontAlgn="base">
                <a:spcBef>
                  <a:spcPct val="0"/>
                </a:spcBef>
                <a:spcAft>
                  <a:spcPct val="0"/>
                </a:spcAft>
                <a:defRPr/>
              </a:pPr>
              <a:t>9</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p:spPr>
      </p:sp>
      <p:sp>
        <p:nvSpPr>
          <p:cNvPr id="1894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84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5D703D-46D8-42CC-9A12-8074464C1ABB}" type="slidenum">
              <a:rPr lang="zh-CN" altLang="en-US" smtClean="0"/>
              <a:pPr fontAlgn="base">
                <a:spcBef>
                  <a:spcPct val="0"/>
                </a:spcBef>
                <a:spcAft>
                  <a:spcPct val="0"/>
                </a:spcAft>
                <a:defRPr/>
              </a:pPr>
              <a:t>88</a:t>
            </a:fld>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p:spPr>
      </p:sp>
      <p:sp>
        <p:nvSpPr>
          <p:cNvPr id="1904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84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CE9C03-39A2-4C43-8C2D-B371F34381F0}" type="slidenum">
              <a:rPr lang="zh-CN" altLang="en-US" smtClean="0"/>
              <a:pPr fontAlgn="base">
                <a:spcBef>
                  <a:spcPct val="0"/>
                </a:spcBef>
                <a:spcAft>
                  <a:spcPct val="0"/>
                </a:spcAft>
                <a:defRPr/>
              </a:pPr>
              <a:t>89</a:t>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p:spPr>
      </p:sp>
      <p:sp>
        <p:nvSpPr>
          <p:cNvPr id="1914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9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B88C68-87D3-4061-8318-E5DA90E0B366}" type="slidenum">
              <a:rPr lang="zh-CN" altLang="en-US" smtClean="0"/>
              <a:pPr fontAlgn="base">
                <a:spcBef>
                  <a:spcPct val="0"/>
                </a:spcBef>
                <a:spcAft>
                  <a:spcPct val="0"/>
                </a:spcAft>
                <a:defRPr/>
              </a:pPr>
              <a:t>90</a:t>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p:spPr>
      </p:sp>
      <p:sp>
        <p:nvSpPr>
          <p:cNvPr id="1925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04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20F36-83F9-4CC5-AA85-DD30C0BBB75C}" type="slidenum">
              <a:rPr lang="zh-CN" altLang="en-US" smtClean="0"/>
              <a:pPr fontAlgn="base">
                <a:spcBef>
                  <a:spcPct val="0"/>
                </a:spcBef>
                <a:spcAft>
                  <a:spcPct val="0"/>
                </a:spcAft>
                <a:defRPr/>
              </a:pPr>
              <a:t>91</a:t>
            </a:fld>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p:spPr>
      </p:sp>
      <p:sp>
        <p:nvSpPr>
          <p:cNvPr id="1935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14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C37029-D160-4D25-A411-2CAFC5EB6E40}" type="slidenum">
              <a:rPr lang="zh-CN" altLang="en-US" smtClean="0"/>
              <a:pPr fontAlgn="base">
                <a:spcBef>
                  <a:spcPct val="0"/>
                </a:spcBef>
                <a:spcAft>
                  <a:spcPct val="0"/>
                </a:spcAft>
                <a:defRPr/>
              </a:pPr>
              <a:t>92</a:t>
            </a:fld>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25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910FA0-FB96-44A2-A1D2-503A71EE556E}" type="slidenum">
              <a:rPr lang="zh-CN" altLang="en-US" smtClean="0"/>
              <a:pPr fontAlgn="base">
                <a:spcBef>
                  <a:spcPct val="0"/>
                </a:spcBef>
                <a:spcAft>
                  <a:spcPct val="0"/>
                </a:spcAft>
                <a:defRPr/>
              </a:pPr>
              <a:t>93</a:t>
            </a:fld>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25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910FA0-FB96-44A2-A1D2-503A71EE556E}" type="slidenum">
              <a:rPr lang="zh-CN" altLang="en-US" smtClean="0"/>
              <a:pPr fontAlgn="base">
                <a:spcBef>
                  <a:spcPct val="0"/>
                </a:spcBef>
                <a:spcAft>
                  <a:spcPct val="0"/>
                </a:spcAft>
                <a:defRPr/>
              </a:pPr>
              <a:t>94</a:t>
            </a:fld>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2D35A1-31F4-4837-AE67-A665663F5A6D}" type="slidenum">
              <a:rPr lang="zh-CN" altLang="en-US" smtClean="0"/>
              <a:pPr fontAlgn="base">
                <a:spcBef>
                  <a:spcPct val="0"/>
                </a:spcBef>
                <a:spcAft>
                  <a:spcPct val="0"/>
                </a:spcAft>
                <a:defRPr/>
              </a:pPr>
              <a:t>95</a:t>
            </a:fld>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2D35A1-31F4-4837-AE67-A665663F5A6D}" type="slidenum">
              <a:rPr lang="zh-CN" altLang="en-US" smtClean="0"/>
              <a:pPr fontAlgn="base">
                <a:spcBef>
                  <a:spcPct val="0"/>
                </a:spcBef>
                <a:spcAft>
                  <a:spcPct val="0"/>
                </a:spcAft>
                <a:defRPr/>
              </a:pPr>
              <a:t>96</a:t>
            </a:fld>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headEnd/>
            <a:tailEnd/>
          </a:ln>
        </p:spPr>
      </p:sp>
      <p:sp>
        <p:nvSpPr>
          <p:cNvPr id="196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45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0C0963-5409-48C7-B72E-DE5C6B326A67}" type="slidenum">
              <a:rPr lang="zh-CN" altLang="en-US" smtClean="0"/>
              <a:pPr fontAlgn="base">
                <a:spcBef>
                  <a:spcPct val="0"/>
                </a:spcBef>
                <a:spcAft>
                  <a:spcPct val="0"/>
                </a:spcAft>
                <a:defRPr/>
              </a:pPr>
              <a:t>97</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C9D107-6C0D-41E2-900C-E12DD5890853}" type="slidenum">
              <a:rPr lang="zh-CN" altLang="en-US" smtClean="0"/>
              <a:pPr fontAlgn="base">
                <a:spcBef>
                  <a:spcPct val="0"/>
                </a:spcBef>
                <a:spcAft>
                  <a:spcPct val="0"/>
                </a:spcAft>
                <a:defRPr/>
              </a:pPr>
              <a:t>10</a:t>
            </a:fld>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p:spPr>
      </p:sp>
      <p:sp>
        <p:nvSpPr>
          <p:cNvPr id="1976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上面挤，下面空</a:t>
            </a:r>
          </a:p>
        </p:txBody>
      </p:sp>
      <p:sp>
        <p:nvSpPr>
          <p:cNvPr id="195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251CD0-C3A0-4D85-B264-D9F70FFB5D2D}" type="slidenum">
              <a:rPr lang="zh-CN" altLang="en-US" smtClean="0"/>
              <a:pPr fontAlgn="base">
                <a:spcBef>
                  <a:spcPct val="0"/>
                </a:spcBef>
                <a:spcAft>
                  <a:spcPct val="0"/>
                </a:spcAft>
                <a:defRPr/>
              </a:pPr>
              <a:t>100</a:t>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p:spPr>
      </p:sp>
      <p:sp>
        <p:nvSpPr>
          <p:cNvPr id="1218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083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6D2616-C4D4-4743-AF07-8012DF4803B4}" type="slidenum">
              <a:rPr lang="zh-CN" altLang="en-US" smtClean="0"/>
              <a:pPr fontAlgn="base">
                <a:spcBef>
                  <a:spcPct val="0"/>
                </a:spcBef>
                <a:spcAft>
                  <a:spcPct val="0"/>
                </a:spcAft>
                <a:defRPr/>
              </a:pPr>
              <a:t>11</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D01DD83-8285-46DC-B0CE-A47A85E98FD3}"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2E9A2E3-9EEE-404C-A588-4884823425F0}"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BDE8D04-79A4-41E9-9CF8-09CD7F0B6EE6}"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65A6C5D-B44E-452B-B8CA-461736F8466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9D94C18-9A38-4C9B-86A9-70FB6F6AA56F}"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7C3CA6-3C3B-48D5-8C2E-17C532672BAC}"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233B487-D6C7-4AFF-9105-8CA00C0E99E7}"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A7AC1F-07F7-4C5E-B8F5-4939DE89C9DD}"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560F7EA-9AD5-436B-B039-C491A54CD10F}"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A46B3BB-81C8-4CD3-B453-0092A2DCC7FE}"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7854D8B-6FD4-467B-85EF-EA7DD6C755B4}"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BE7966-FAE8-4CFB-8A86-6E0324FA8A1B}"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1F06432-5677-4CC3-B5AA-14867EAFABB7}" type="datetimeFigureOut">
              <a:rPr lang="zh-CN" altLang="en-US"/>
              <a:pPr>
                <a:defRPr/>
              </a:pPr>
              <a:t>2015/10/28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C11F5F2-6872-49FD-986B-642B96EFE676}"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35C974E-9E54-4C67-AB75-3E53E72EF9CD}" type="datetimeFigureOut">
              <a:rPr lang="zh-CN" altLang="en-US"/>
              <a:pPr>
                <a:defRPr/>
              </a:pPr>
              <a:t>2015/10/28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D9EA2B-E68F-4CB6-81D9-13D434AD6747}"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6E1CCA-E5F8-4B3D-843C-CE8C2038ABC5}" type="datetimeFigureOut">
              <a:rPr lang="zh-CN" altLang="en-US"/>
              <a:pPr>
                <a:defRPr/>
              </a:pPr>
              <a:t>2015/10/28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AA237BE-1051-42C0-8723-7471CBB34778}"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A730B94-1381-4DBD-A460-7EE09F6706D1}" type="datetimeFigureOut">
              <a:rPr lang="zh-CN" altLang="en-US"/>
              <a:pPr>
                <a:defRPr/>
              </a:pPr>
              <a:t>2015/10/28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ACCCC64-BAE2-43A9-A1A7-2E2FF5BD9EE9}"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179AB8A-5193-463A-9826-22C9D5964F1F}" type="datetimeFigureOut">
              <a:rPr lang="zh-CN" altLang="en-US"/>
              <a:pPr>
                <a:defRPr/>
              </a:pPr>
              <a:t>2015/10/28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6633232-FA66-4BF5-A41C-033E61FD012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095858E-2919-45B6-9538-CC3A1638479E}"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DD0283C-38A6-4AF4-B22C-AF7ED459444A}"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F53700D-7B1E-401E-BD7F-60509B5BE662}" type="datetimeFigureOut">
              <a:rPr lang="zh-CN" altLang="en-US"/>
              <a:pPr>
                <a:defRPr/>
              </a:pPr>
              <a:t>2015/10/28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E635AC9-CDD9-494E-AFBF-011309227374}"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65DC036-2244-4598-AB95-23A39A4633FE}"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F9F31A-9160-4B8A-BED0-DC5C8758767C}"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D01F5BA-3867-4022-8BE1-21CCC2826716}"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AFCD737-3EF2-4AFF-8FA5-1B95596A4C82}"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3A11480-E055-4F95-BFF6-2AA18021D999}" type="datetimeFigureOut">
              <a:rPr lang="zh-CN" altLang="en-US"/>
              <a:pPr>
                <a:defRPr/>
              </a:pPr>
              <a:t>2015/10/28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2CC389-246E-4132-8D89-DFC1EF51238F}"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A93FA31-AED9-4CFC-8514-C13D2001F3CB}" type="datetimeFigureOut">
              <a:rPr lang="zh-CN" altLang="en-US"/>
              <a:pPr>
                <a:defRPr/>
              </a:pPr>
              <a:t>2015/10/28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2123676-72F1-40BD-8740-261C913F334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2281BDC-57FC-4572-ABAA-739C19D103C9}" type="datetimeFigureOut">
              <a:rPr lang="zh-CN" altLang="en-US"/>
              <a:pPr>
                <a:defRPr/>
              </a:pPr>
              <a:t>2015/10/28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9E0DA5E-7230-4583-8C9A-BA3D97C0946B}"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71DAFAC-575E-456C-8C1C-0718C8F9FC3B}" type="datetimeFigureOut">
              <a:rPr lang="zh-CN" altLang="en-US"/>
              <a:pPr>
                <a:defRPr/>
              </a:pPr>
              <a:t>2015/10/28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E4C2152-499F-47C8-B652-FD47348FDFB1}"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C8C7909-5B73-4DD1-8CC2-2205213B361D}" type="datetimeFigureOut">
              <a:rPr lang="zh-CN" altLang="en-US"/>
              <a:pPr>
                <a:defRPr/>
              </a:pPr>
              <a:t>2015/10/28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BEE1FC0-8298-4AF1-B53D-8EFB29FDD24E}"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3F1AC55-7A07-4247-8510-D83679D2FCAA}" type="datetimeFigureOut">
              <a:rPr lang="zh-CN" altLang="en-US"/>
              <a:pPr>
                <a:defRPr/>
              </a:pPr>
              <a:t>2015/10/28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7FC9B5F-13C1-4537-9BCC-4A55C3C952F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42496F4-8786-430D-9EEB-7B6C8C3E0ED6}" type="datetimeFigureOut">
              <a:rPr lang="zh-CN" altLang="en-US"/>
              <a:pPr>
                <a:defRPr/>
              </a:pPr>
              <a:t>2015/10/28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851CD6E-1966-4BC9-A27C-F3F3E1BB0A93}"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07A04C0-0F8D-425E-9873-5F881F8D94A1}" type="datetimeFigureOut">
              <a:rPr lang="zh-CN" altLang="en-US"/>
              <a:pPr>
                <a:defRPr/>
              </a:pPr>
              <a:t>2015/10/28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BBEDC1B-D0DD-45A6-85DB-CA4A6B0303F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ea typeface="+mn-ea"/>
              </a:defRPr>
            </a:lvl1pPr>
          </a:lstStyle>
          <a:p>
            <a:pPr>
              <a:defRPr/>
            </a:pPr>
            <a:fld id="{FF9BCC36-FBBC-4DDA-B8E9-87D4FB271EAC}" type="datetimeFigureOut">
              <a:rPr lang="zh-CN" altLang="en-US"/>
              <a:pPr>
                <a:defRPr/>
              </a:pPr>
              <a:t>2015/10/28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21851245-2358-4017-B37D-4D33D92583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2015/10/28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18.jpeg"/><Relationship Id="rId4" Type="http://schemas.openxmlformats.org/officeDocument/2006/relationships/slide" Target="slide9.xml"/></Relationships>
</file>

<file path=ppt/slides/_rels/slide100.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18.jpeg"/></Relationships>
</file>

<file path=ppt/slides/_rels/slide10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18.jpeg"/><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file:///C:\Users\diaorc\Desktop\&#26032;&#35270;&#37326;&#35835;&#20889;4U5&#35838;&#20214;\Unit%205%20Section%20A\Unit%205%20Section%20A\c1.mp3" TargetMode="Externa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file:///C:\Users\diaorc\Desktop\&#26032;&#35270;&#37326;&#35835;&#20889;4U5&#35838;&#20214;\Unit%205%20Section%20A\Unit%205%20Section%20A\c2.mp3" TargetMode="External"/><Relationship Id="rId6" Type="http://schemas.openxmlformats.org/officeDocument/2006/relationships/image" Target="../media/image30.png"/><Relationship Id="rId5" Type="http://schemas.openxmlformats.org/officeDocument/2006/relationships/image" Target="../media/image28.jpe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file:///C:\Users\diaorc\Desktop\&#26032;&#35270;&#37326;&#35835;&#20889;4U5&#35838;&#20214;\Unit%205%20Section%20A\Unit%205%20Section%20A\c3.mp3" TargetMode="External"/><Relationship Id="rId6" Type="http://schemas.openxmlformats.org/officeDocument/2006/relationships/image" Target="../media/image31.pn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file:///C:\Users\diaorc\Desktop\&#26032;&#35270;&#37326;&#35835;&#20889;4U5&#35838;&#20214;\Unit%205%20Section%20A\Unit%205%20Section%20A\c4.mp3" TargetMode="Externa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34.png"/><Relationship Id="rId10" Type="http://schemas.openxmlformats.org/officeDocument/2006/relationships/slide" Target="slide19.xml"/><Relationship Id="rId4" Type="http://schemas.openxmlformats.org/officeDocument/2006/relationships/image" Target="../media/image33.pn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slide" Target="slide1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jpeg"/><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jpeg"/><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7.jpeg"/><Relationship Id="rId7" Type="http://schemas.openxmlformats.org/officeDocument/2006/relationships/slide" Target="slide6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21.xml"/><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97.xml"/><Relationship Id="rId3" Type="http://schemas.openxmlformats.org/officeDocument/2006/relationships/image" Target="../media/image9.jpeg"/><Relationship Id="rId7" Type="http://schemas.openxmlformats.org/officeDocument/2006/relationships/slide" Target="slide11.xml"/><Relationship Id="rId12"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5.xml"/><Relationship Id="rId5" Type="http://schemas.openxmlformats.org/officeDocument/2006/relationships/slide" Target="slide70.xml"/><Relationship Id="rId15" Type="http://schemas.openxmlformats.org/officeDocument/2006/relationships/image" Target="../media/image15.jpe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slide" Target="slide4.xml"/><Relationship Id="rId1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18.jpeg"/><Relationship Id="rId4" Type="http://schemas.openxmlformats.org/officeDocument/2006/relationships/slide" Target="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3.png"/><Relationship Id="rId7" Type="http://schemas.openxmlformats.org/officeDocument/2006/relationships/slide" Target="slide16.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6.xml"/><Relationship Id="rId10" Type="http://schemas.openxmlformats.org/officeDocument/2006/relationships/image" Target="../media/image19.jpeg"/><Relationship Id="rId4" Type="http://schemas.openxmlformats.org/officeDocument/2006/relationships/image" Target="../media/image17.png"/><Relationship Id="rId9"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video" Target="file:///C:\Users\diaorc\Desktop\&#26032;&#35270;&#37326;&#35835;&#20889;4U5&#35838;&#20214;\Unit%205%20Section%20A\Unit%205%20Section%20A\&#20013;&#22269;&#20154;&#30340;&#23113;&#36716;&#26159;&#32769;&#22806;&#20204;&#19981;&#33021;&#21628;&#21560;&#30340;&#30171;%2008_&#26631;&#28165;(0).wmv" TargetMode="External"/><Relationship Id="rId6" Type="http://schemas.openxmlformats.org/officeDocument/2006/relationships/image" Target="../media/image21.png"/><Relationship Id="rId5" Type="http://schemas.openxmlformats.org/officeDocument/2006/relationships/hyperlink" Target="bodylanguage.3gp" TargetMode="External"/><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52.jpeg"/><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18.jpeg"/><Relationship Id="rId4" Type="http://schemas.openxmlformats.org/officeDocument/2006/relationships/slide" Target="slide20.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slide" Target="slide65.xml"/></Relationships>
</file>

<file path=ppt/slides/_rels/slide6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18.jpeg"/></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gif"/><Relationship Id="rId7"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slide" Target="slide69.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1.xml"/><Relationship Id="rId7"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ideo" Target="file:///C:\Users\diaorc\Desktop\&#26032;&#35270;&#37326;&#35835;&#20889;4U5&#35838;&#20214;\Unit%205%20Section%20A\Unit%205%20Section%20A\&#33452;&#22958;&#30340;&#24494;&#31505;.wmv" TargetMode="External"/><Relationship Id="rId6" Type="http://schemas.openxmlformats.org/officeDocument/2006/relationships/image" Target="../media/image18.jpeg"/><Relationship Id="rId5" Type="http://schemas.openxmlformats.org/officeDocument/2006/relationships/image" Target="../media/image21.png"/><Relationship Id="rId4" Type="http://schemas.openxmlformats.org/officeDocument/2006/relationships/hyperlink" Target="bodylanguage.3gp" TargetMode="External"/><Relationship Id="rId9" Type="http://schemas.openxmlformats.org/officeDocument/2006/relationships/slide" Target="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slide" Target="slide6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notesSlide" Target="../notesSlides/notesSlide53.xml"/><Relationship Id="rId7"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1.png"/><Relationship Id="rId11" Type="http://schemas.openxmlformats.org/officeDocument/2006/relationships/image" Target="../media/image18.jpeg"/><Relationship Id="rId5" Type="http://schemas.openxmlformats.org/officeDocument/2006/relationships/image" Target="../media/image62.png"/><Relationship Id="rId10" Type="http://schemas.openxmlformats.org/officeDocument/2006/relationships/slide" Target="slide4.xml"/><Relationship Id="rId4" Type="http://schemas.openxmlformats.org/officeDocument/2006/relationships/image" Target="../media/image37.jpeg"/><Relationship Id="rId9" Type="http://schemas.openxmlformats.org/officeDocument/2006/relationships/slide" Target="slide91.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8.jpeg"/><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18.jpeg"/></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file:///C:\Users\diaorc\Desktop\&#26032;&#35270;&#37326;&#35835;&#20889;4U5&#35838;&#20214;\Unit%205%20Section%20A\Unit%205%20Section%20A\Unit%205%20Pre-reading%20activities.wav" TargetMode="External"/><Relationship Id="rId5" Type="http://schemas.openxmlformats.org/officeDocument/2006/relationships/image" Target="../media/image25.png"/><Relationship Id="rId4" Type="http://schemas.openxmlformats.org/officeDocument/2006/relationships/image" Target="../media/image24.jpeg"/></Relationships>
</file>

<file path=ppt/slides/_rels/slide90.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8.jpeg"/></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18.jpeg"/><Relationship Id="rId4" Type="http://schemas.openxmlformats.org/officeDocument/2006/relationships/slide" Target="slide70.xml"/></Relationships>
</file>

<file path=ppt/slides/_rels/slide97.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68.png"/><Relationship Id="rId7" Type="http://schemas.openxmlformats.org/officeDocument/2006/relationships/image" Target="../media/image18.jpe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98.xml"/><Relationship Id="rId10" Type="http://schemas.openxmlformats.org/officeDocument/2006/relationships/image" Target="../media/image71.jpeg"/><Relationship Id="rId4" Type="http://schemas.openxmlformats.org/officeDocument/2006/relationships/image" Target="../media/image69.png"/><Relationship Id="rId9" Type="http://schemas.openxmlformats.org/officeDocument/2006/relationships/image" Target="../media/image70.jpeg"/></Relationships>
</file>

<file path=ppt/slides/_rels/slide9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97.xml"/><Relationship Id="rId1" Type="http://schemas.openxmlformats.org/officeDocument/2006/relationships/slideLayout" Target="../slideLayouts/slideLayout7.xml"/><Relationship Id="rId4" Type="http://schemas.openxmlformats.org/officeDocument/2006/relationships/image" Target="../media/image7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6"/>
          <p:cNvGrpSpPr>
            <a:grpSpLocks/>
          </p:cNvGrpSpPr>
          <p:nvPr/>
        </p:nvGrpSpPr>
        <p:grpSpPr bwMode="auto">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8" name="图片 4" descr="新视野大学ppt首页标题字-02.png"/>
            <p:cNvPicPr>
              <a:picLocks noChangeAspect="1"/>
            </p:cNvPicPr>
            <p:nvPr/>
          </p:nvPicPr>
          <p:blipFill>
            <a:blip r:embed="rId3"/>
            <a:srcRect/>
            <a:stretch>
              <a:fillRect/>
            </a:stretch>
          </p:blipFill>
          <p:spPr bwMode="auto">
            <a:xfrm>
              <a:off x="0" y="0"/>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4</a:t>
              </a:r>
            </a:p>
          </p:txBody>
        </p:sp>
        <p:grpSp>
          <p:nvGrpSpPr>
            <p:cNvPr id="5133" name="组合 14"/>
            <p:cNvGrpSpPr>
              <a:grpSpLocks/>
            </p:cNvGrpSpPr>
            <p:nvPr/>
          </p:nvGrpSpPr>
          <p:grpSpPr bwMode="auto">
            <a:xfrm>
              <a:off x="1943100" y="1412875"/>
              <a:ext cx="4516437" cy="2659067"/>
              <a:chOff x="3836683" y="195242"/>
              <a:chExt cx="4807019" cy="3863706"/>
            </a:xfrm>
          </p:grpSpPr>
          <p:sp>
            <p:nvSpPr>
              <p:cNvPr id="24" name="矩形 23"/>
              <p:cNvSpPr/>
              <p:nvPr/>
            </p:nvSpPr>
            <p:spPr>
              <a:xfrm>
                <a:off x="5428321" y="195242"/>
                <a:ext cx="1571363" cy="1903017"/>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2339" y="2199759"/>
                <a:ext cx="1571363" cy="185918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683" y="2188219"/>
                <a:ext cx="1493640" cy="1859189"/>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1320805" y="5130241"/>
              <a:ext cx="6965971"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r>
                <a:rPr lang="en-US" altLang="zh-CN" sz="3200" b="1" dirty="0" smtClean="0">
                  <a:solidFill>
                    <a:schemeClr val="accent3">
                      <a:lumMod val="50000"/>
                    </a:schemeClr>
                  </a:solidFill>
                  <a:latin typeface="Georgia" pitchFamily="18" charset="0"/>
                  <a:ea typeface="Gulim" pitchFamily="34" charset="-127"/>
                </a:rPr>
                <a:t>Speaking Chinese in America</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2388" y="4292600"/>
              <a:ext cx="6499225" cy="646113"/>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5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sp>
        <p:nvSpPr>
          <p:cNvPr id="5123" name="TextBox 45"/>
          <p:cNvSpPr txBox="1">
            <a:spLocks noChangeArrowheads="1"/>
          </p:cNvSpPr>
          <p:nvPr/>
        </p:nvSpPr>
        <p:spPr bwMode="auto">
          <a:xfrm>
            <a:off x="179388" y="6318250"/>
            <a:ext cx="10072687" cy="523875"/>
          </a:xfrm>
          <a:prstGeom prst="rect">
            <a:avLst/>
          </a:prstGeom>
          <a:noFill/>
          <a:ln w="9525">
            <a:noFill/>
            <a:miter lim="800000"/>
            <a:headEnd/>
            <a:tailEnd/>
          </a:ln>
        </p:spPr>
        <p:txBody>
          <a:bodyPr>
            <a:spAutoFit/>
          </a:bodyPr>
          <a:lstStyle/>
          <a:p>
            <a:r>
              <a:rPr lang="en-US" altLang="zh-CN" sz="1400" b="1">
                <a:solidFill>
                  <a:schemeClr val="bg1"/>
                </a:solidFill>
                <a:latin typeface="Bodoni MT Condensed" pitchFamily="18" charset="0"/>
                <a:ea typeface="HY견명조"/>
                <a:cs typeface="Times New Roman" pitchFamily="18" charset="0"/>
              </a:rPr>
              <a:t>FOREIGH LANGUAGE TEACHING AND RESEARCH PRESS      </a:t>
            </a:r>
          </a:p>
          <a:p>
            <a:r>
              <a:rPr lang="en-US" altLang="zh-CN" sz="1400" b="1">
                <a:solidFill>
                  <a:schemeClr val="bg1"/>
                </a:solidFill>
                <a:latin typeface="Bodoni MT Condensed" pitchFamily="18" charset="0"/>
                <a:ea typeface="HY견명조"/>
                <a:cs typeface="Times New Roman" pitchFamily="18" charset="0"/>
              </a:rPr>
              <a:t>AIR FORCE ENGINEERING UNIVERTISY</a:t>
            </a:r>
            <a:endParaRPr lang="zh-CN" altLang="en-US" sz="1400" b="1">
              <a:solidFill>
                <a:schemeClr val="bg1"/>
              </a:solidFill>
              <a:latin typeface="Bodoni MT Condensed" pitchFamily="18" charset="0"/>
              <a:ea typeface="HY견명조"/>
              <a:cs typeface="Times New Roman" pitchFamily="18" charset="0"/>
            </a:endParaRPr>
          </a:p>
        </p:txBody>
      </p:sp>
      <p:pic>
        <p:nvPicPr>
          <p:cNvPr id="15361" name="Picture 1" descr="C:\Users\diaorc\Desktop\Unit 5 Section A\U5图\新视野大学英语（第三版）读写教程4 8053256539_L.jpg"/>
          <p:cNvPicPr>
            <a:picLocks noChangeAspect="1" noChangeArrowheads="1"/>
          </p:cNvPicPr>
          <p:nvPr/>
        </p:nvPicPr>
        <p:blipFill>
          <a:blip r:embed="rId4" cstate="print"/>
          <a:srcRect/>
          <a:stretch>
            <a:fillRect/>
          </a:stretch>
        </p:blipFill>
        <p:spPr bwMode="auto">
          <a:xfrm>
            <a:off x="1943100" y="1412875"/>
            <a:ext cx="1403350" cy="1309688"/>
          </a:xfrm>
          <a:prstGeom prst="rect">
            <a:avLst/>
          </a:prstGeom>
          <a:noFill/>
        </p:spPr>
      </p:pic>
      <p:pic>
        <p:nvPicPr>
          <p:cNvPr id="15362" name="Picture 2" descr="C:\Users\diaorc\Desktop\Unit 5 Section A\U5图\新视野大学英语（第三版）读写教程4 154185975.jpg"/>
          <p:cNvPicPr>
            <a:picLocks noChangeAspect="1" noChangeArrowheads="1"/>
          </p:cNvPicPr>
          <p:nvPr/>
        </p:nvPicPr>
        <p:blipFill>
          <a:blip r:embed="rId5" cstate="print"/>
          <a:srcRect/>
          <a:stretch>
            <a:fillRect/>
          </a:stretch>
        </p:blipFill>
        <p:spPr bwMode="auto">
          <a:xfrm>
            <a:off x="411164" y="2800349"/>
            <a:ext cx="1447800" cy="1263651"/>
          </a:xfrm>
          <a:prstGeom prst="rect">
            <a:avLst/>
          </a:prstGeom>
          <a:noFill/>
        </p:spPr>
      </p:pic>
      <p:pic>
        <p:nvPicPr>
          <p:cNvPr id="15363" name="Picture 3" descr="C:\Users\diaorc\Desktop\Unit 5 Section A\U5图\新标准大学英语（第三版）读写教程4 163230974.jpg"/>
          <p:cNvPicPr>
            <a:picLocks noChangeAspect="1" noChangeArrowheads="1"/>
          </p:cNvPicPr>
          <p:nvPr/>
        </p:nvPicPr>
        <p:blipFill>
          <a:blip r:embed="rId6" cstate="print"/>
          <a:srcRect/>
          <a:stretch>
            <a:fillRect/>
          </a:stretch>
        </p:blipFill>
        <p:spPr bwMode="auto">
          <a:xfrm>
            <a:off x="3409954" y="2854327"/>
            <a:ext cx="1522409" cy="120967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2015年修改\图片1.jpg"/>
          <p:cNvPicPr>
            <a:picLocks noChangeAspect="1" noChangeArrowheads="1"/>
          </p:cNvPicPr>
          <p:nvPr/>
        </p:nvPicPr>
        <p:blipFill>
          <a:blip r:embed="rId3"/>
          <a:srcRect/>
          <a:stretch>
            <a:fillRect/>
          </a:stretch>
        </p:blipFill>
        <p:spPr bwMode="auto">
          <a:xfrm>
            <a:off x="785813" y="3857628"/>
            <a:ext cx="7613650" cy="2506583"/>
          </a:xfrm>
          <a:prstGeom prst="rect">
            <a:avLst/>
          </a:prstGeom>
          <a:noFill/>
          <a:ln w="9525">
            <a:noFill/>
            <a:miter lim="800000"/>
            <a:headEnd/>
            <a:tailEnd/>
          </a:ln>
        </p:spPr>
      </p:pic>
      <p:sp>
        <p:nvSpPr>
          <p:cNvPr id="12291" name="TextBox 8"/>
          <p:cNvSpPr txBox="1">
            <a:spLocks noChangeArrowheads="1"/>
          </p:cNvSpPr>
          <p:nvPr/>
        </p:nvSpPr>
        <p:spPr bwMode="auto">
          <a:xfrm>
            <a:off x="1071563" y="1155688"/>
            <a:ext cx="7634287" cy="3416320"/>
          </a:xfrm>
          <a:prstGeom prst="rect">
            <a:avLst/>
          </a:prstGeom>
          <a:noFill/>
          <a:ln w="9525">
            <a:noFill/>
            <a:miter lim="800000"/>
            <a:headEnd/>
            <a:tailEnd/>
          </a:ln>
        </p:spPr>
        <p:txBody>
          <a:bodyPr>
            <a:spAutoFit/>
          </a:bodyPr>
          <a:lstStyle/>
          <a:p>
            <a:pPr marL="457200" indent="-457200">
              <a:lnSpc>
                <a:spcPct val="150000"/>
              </a:lnSpc>
            </a:pPr>
            <a:r>
              <a:rPr lang="en-US" altLang="zh-CN" sz="2400" dirty="0" smtClean="0">
                <a:latin typeface="Helvetica"/>
                <a:ea typeface="楷体_GB2312"/>
                <a:cs typeface="楷体_GB2312"/>
              </a:rPr>
              <a:t> 1</a:t>
            </a:r>
            <a:r>
              <a:rPr lang="en-US" altLang="zh-CN" sz="2400" dirty="0">
                <a:latin typeface="Helvetica"/>
                <a:ea typeface="楷体_GB2312"/>
                <a:cs typeface="楷体_GB2312"/>
              </a:rPr>
              <a:t>. </a:t>
            </a:r>
            <a:r>
              <a:rPr lang="en-US" altLang="zh-CN" sz="2400" dirty="0" smtClean="0">
                <a:latin typeface="Helvetica"/>
                <a:ea typeface="楷体_GB2312"/>
                <a:cs typeface="楷体_GB2312"/>
              </a:rPr>
              <a:t>What are the common structures Americans </a:t>
            </a:r>
          </a:p>
          <a:p>
            <a:pPr marL="457200" indent="-457200">
              <a:lnSpc>
                <a:spcPct val="150000"/>
              </a:lnSpc>
            </a:pPr>
            <a:r>
              <a:rPr lang="en-US" altLang="zh-CN" sz="2400" dirty="0" smtClean="0">
                <a:latin typeface="Helvetica"/>
                <a:ea typeface="楷体_GB2312"/>
                <a:cs typeface="楷体_GB2312"/>
              </a:rPr>
              <a:t>     use to compliment each other? </a:t>
            </a:r>
          </a:p>
          <a:p>
            <a:pPr>
              <a:lnSpc>
                <a:spcPct val="150000"/>
              </a:lnSpc>
            </a:pPr>
            <a:r>
              <a:rPr lang="en-US" altLang="zh-CN" sz="2400" dirty="0" smtClean="0">
                <a:latin typeface="Helvetica"/>
                <a:ea typeface="楷体_GB2312"/>
                <a:cs typeface="楷体_GB2312"/>
              </a:rPr>
              <a:t>     (a) What a …! (e.g. “What a nice hat!”) </a:t>
            </a:r>
          </a:p>
          <a:p>
            <a:pPr>
              <a:lnSpc>
                <a:spcPct val="150000"/>
              </a:lnSpc>
            </a:pPr>
            <a:r>
              <a:rPr lang="en-US" altLang="zh-CN" sz="2400" dirty="0" smtClean="0">
                <a:latin typeface="Helvetica"/>
                <a:ea typeface="楷体_GB2312"/>
                <a:cs typeface="楷体_GB2312"/>
              </a:rPr>
              <a:t>     (b) ___________________________________</a:t>
            </a:r>
          </a:p>
          <a:p>
            <a:pPr>
              <a:lnSpc>
                <a:spcPct val="150000"/>
              </a:lnSpc>
            </a:pPr>
            <a:r>
              <a:rPr lang="en-US" altLang="zh-CN" sz="2400" dirty="0" smtClean="0">
                <a:latin typeface="Helvetica"/>
                <a:ea typeface="楷体_GB2312"/>
                <a:cs typeface="楷体_GB2312"/>
              </a:rPr>
              <a:t>          (Give one structure and one example) </a:t>
            </a:r>
            <a:endParaRPr lang="zh-CN" altLang="en-US" sz="2400" dirty="0" smtClean="0">
              <a:latin typeface="Helvetica"/>
              <a:ea typeface="楷体_GB2312"/>
              <a:cs typeface="楷体_GB2312"/>
            </a:endParaRPr>
          </a:p>
          <a:p>
            <a:pPr>
              <a:lnSpc>
                <a:spcPct val="150000"/>
              </a:lnSpc>
            </a:pPr>
            <a:endParaRPr lang="zh-CN" altLang="en-US" sz="2400" dirty="0">
              <a:latin typeface="Helvetica"/>
              <a:ea typeface="楷体_GB2312"/>
              <a:cs typeface="Arial" pitchFamily="34" charset="0"/>
            </a:endParaRPr>
          </a:p>
        </p:txBody>
      </p:sp>
      <p:sp>
        <p:nvSpPr>
          <p:cNvPr id="10" name="TextBox 12"/>
          <p:cNvSpPr txBox="1">
            <a:spLocks noChangeArrowheads="1"/>
          </p:cNvSpPr>
          <p:nvPr/>
        </p:nvSpPr>
        <p:spPr bwMode="auto">
          <a:xfrm>
            <a:off x="1571604" y="4572008"/>
            <a:ext cx="7134246" cy="1754326"/>
          </a:xfrm>
          <a:prstGeom prst="rect">
            <a:avLst/>
          </a:prstGeom>
          <a:noFill/>
          <a:ln w="9525">
            <a:noFill/>
            <a:miter lim="800000"/>
            <a:headEnd/>
            <a:tailEnd/>
          </a:ln>
        </p:spPr>
        <p:txBody>
          <a:bodyPr wrap="square">
            <a:spAutoFit/>
          </a:bodyPr>
          <a:lstStyle/>
          <a:p>
            <a:pPr marL="342900" indent="-342900">
              <a:lnSpc>
                <a:spcPct val="150000"/>
              </a:lnSpc>
            </a:pPr>
            <a:r>
              <a:rPr lang="en-US" altLang="zh-CN" sz="2400" dirty="0" smtClean="0">
                <a:latin typeface="Helvetica"/>
                <a:ea typeface="楷体_GB2312"/>
                <a:cs typeface="Arial" pitchFamily="34" charset="0"/>
              </a:rPr>
              <a:t>   I like your … (e.g. “I like your hat.”) </a:t>
            </a:r>
          </a:p>
          <a:p>
            <a:pPr marL="342900" indent="-342900">
              <a:lnSpc>
                <a:spcPct val="150000"/>
              </a:lnSpc>
            </a:pPr>
            <a:r>
              <a:rPr lang="en-US" altLang="zh-CN" sz="2400" dirty="0" smtClean="0">
                <a:latin typeface="Helvetica"/>
                <a:ea typeface="楷体_GB2312"/>
                <a:cs typeface="Arial" pitchFamily="34" charset="0"/>
              </a:rPr>
              <a:t>   I love your … (e.g. “I love your shoes.”)</a:t>
            </a:r>
          </a:p>
          <a:p>
            <a:pPr marL="342900" indent="-342900">
              <a:lnSpc>
                <a:spcPct val="150000"/>
              </a:lnSpc>
            </a:pPr>
            <a:endParaRPr lang="zh-CN" altLang="en-US" sz="2400" dirty="0">
              <a:latin typeface="Helvetica"/>
              <a:ea typeface="楷体_GB2312"/>
              <a:cs typeface="Arial" pitchFamily="34" charset="0"/>
            </a:endParaRPr>
          </a:p>
        </p:txBody>
      </p:sp>
      <p:pic>
        <p:nvPicPr>
          <p:cNvPr id="12293"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2294" name="Picture 3" descr="H:\2015年修改\图片7.jpg"/>
          <p:cNvPicPr>
            <a:picLocks noChangeAspect="1" noChangeArrowheads="1"/>
          </p:cNvPicPr>
          <p:nvPr/>
        </p:nvPicPr>
        <p:blipFill>
          <a:blip r:embed="rId6"/>
          <a:srcRect/>
          <a:stretch>
            <a:fillRect/>
          </a:stretch>
        </p:blipFill>
        <p:spPr bwMode="auto">
          <a:xfrm>
            <a:off x="41275" y="0"/>
            <a:ext cx="8736013" cy="1195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321931" y="1285860"/>
          <a:ext cx="8679194" cy="4948448"/>
        </p:xfrm>
        <a:graphic>
          <a:graphicData uri="http://schemas.openxmlformats.org/drawingml/2006/table">
            <a:tbl>
              <a:tblPr firstRow="1" bandRow="1">
                <a:tableStyleId>{5C22544A-7EE6-4342-B048-85BDC9FD1C3A}</a:tableStyleId>
              </a:tblPr>
              <a:tblGrid>
                <a:gridCol w="3821109"/>
                <a:gridCol w="4858085"/>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742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1.</a:t>
                      </a:r>
                      <a:r>
                        <a:rPr kumimoji="1" lang="zh-CN" altLang="en-US" sz="2400" b="1" kern="1200" dirty="0" smtClean="0">
                          <a:solidFill>
                            <a:srgbClr val="000000"/>
                          </a:solidFill>
                          <a:latin typeface="华文楷体" pitchFamily="2" charset="-122"/>
                          <a:ea typeface="华文楷体" pitchFamily="2" charset="-122"/>
                          <a:cs typeface="+mn-cs"/>
                        </a:rPr>
                        <a:t>用于含蓄地表达观点。</a:t>
                      </a: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2071702">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2.</a:t>
                      </a:r>
                      <a:r>
                        <a:rPr kumimoji="1" lang="zh-CN" altLang="en-US" sz="2400" b="1" kern="1200" dirty="0" smtClean="0">
                          <a:solidFill>
                            <a:srgbClr val="000000"/>
                          </a:solidFill>
                          <a:latin typeface="华文楷体" pitchFamily="2" charset="-122"/>
                          <a:ea typeface="华文楷体" pitchFamily="2" charset="-122"/>
                          <a:cs typeface="+mn-cs"/>
                        </a:rPr>
                        <a:t>用于表示“通过个人经历</a:t>
                      </a:r>
                      <a:endParaRPr kumimoji="1" lang="en-US" altLang="zh-CN" sz="2400" b="1" kern="1200" dirty="0" smtClean="0">
                        <a:solidFill>
                          <a:srgbClr val="000000"/>
                        </a:solidFill>
                        <a:latin typeface="华文楷体" pitchFamily="2" charset="-122"/>
                        <a:ea typeface="华文楷体" pitchFamily="2" charset="-122"/>
                        <a:cs typeface="+mn-cs"/>
                      </a:endParaRPr>
                    </a:p>
                    <a:p>
                      <a:pPr marL="0" marR="0" indent="0" algn="l" defTabSz="914400" rtl="0" eaLnBrk="1" fontAlgn="auto" latinLnBrk="0" hangingPunct="1">
                        <a:lnSpc>
                          <a:spcPct val="12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cs typeface="+mn-cs"/>
                        </a:rPr>
                        <a:t>而形成的对某人</a:t>
                      </a:r>
                      <a:r>
                        <a:rPr kumimoji="1" lang="en-US" altLang="en-US" sz="2400" b="1" kern="1200" dirty="0" smtClean="0">
                          <a:solidFill>
                            <a:srgbClr val="000000"/>
                          </a:solidFill>
                          <a:latin typeface="华文楷体" pitchFamily="2" charset="-122"/>
                          <a:ea typeface="华文楷体" pitchFamily="2" charset="-122"/>
                          <a:cs typeface="+mn-cs"/>
                        </a:rPr>
                        <a:t>/</a:t>
                      </a:r>
                      <a:r>
                        <a:rPr kumimoji="1" lang="zh-CN" altLang="en-US" sz="2400" b="1" kern="1200" dirty="0" smtClean="0">
                          <a:solidFill>
                            <a:srgbClr val="000000"/>
                          </a:solidFill>
                          <a:latin typeface="华文楷体" pitchFamily="2" charset="-122"/>
                          <a:ea typeface="华文楷体" pitchFamily="2" charset="-122"/>
                          <a:cs typeface="+mn-cs"/>
                        </a:rPr>
                        <a:t>事的正</a:t>
                      </a:r>
                      <a:endParaRPr kumimoji="1" lang="en-US" altLang="zh-CN" sz="2400" b="1" kern="1200" dirty="0" smtClean="0">
                        <a:solidFill>
                          <a:srgbClr val="000000"/>
                        </a:solidFill>
                        <a:latin typeface="华文楷体" pitchFamily="2" charset="-122"/>
                        <a:ea typeface="华文楷体" pitchFamily="2" charset="-122"/>
                        <a:cs typeface="+mn-cs"/>
                      </a:endParaRPr>
                    </a:p>
                    <a:p>
                      <a:pPr marL="0" marR="0" indent="0" algn="l" defTabSz="914400" rtl="0" eaLnBrk="1" fontAlgn="auto" latinLnBrk="0" hangingPunct="1">
                        <a:lnSpc>
                          <a:spcPct val="12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cs typeface="+mn-cs"/>
                        </a:rPr>
                        <a:t>确认识”。</a:t>
                      </a:r>
                    </a:p>
                  </a:txBody>
                  <a:tcPr/>
                </a:tc>
                <a:tc>
                  <a:txBody>
                    <a:bodyPr/>
                    <a:lstStyle/>
                    <a:p>
                      <a:pPr algn="l">
                        <a:lnSpc>
                          <a:spcPct val="100000"/>
                        </a:lnSpc>
                      </a:pPr>
                      <a:endParaRPr lang="zh-CN" altLang="en-US" dirty="0"/>
                    </a:p>
                  </a:txBody>
                  <a:tcPr/>
                </a:tc>
              </a:tr>
              <a:tr h="1677370">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3.</a:t>
                      </a:r>
                      <a:r>
                        <a:rPr kumimoji="1" lang="zh-CN" altLang="en-US" sz="2400" b="1" kern="1200" dirty="0" smtClean="0">
                          <a:solidFill>
                            <a:srgbClr val="000000"/>
                          </a:solidFill>
                          <a:latin typeface="华文楷体" pitchFamily="2" charset="-122"/>
                          <a:ea typeface="华文楷体" pitchFamily="2" charset="-122"/>
                          <a:cs typeface="+mn-cs"/>
                        </a:rPr>
                        <a:t>用于表示“部分认同”。</a:t>
                      </a:r>
                    </a:p>
                  </a:txBody>
                  <a:tcPr/>
                </a:tc>
                <a:tc>
                  <a:txBody>
                    <a:bodyPr/>
                    <a:lstStyle/>
                    <a:p>
                      <a:pPr algn="l">
                        <a:lnSpc>
                          <a:spcPct val="100000"/>
                        </a:lnSpc>
                      </a:pPr>
                      <a:endParaRPr lang="zh-CN" altLang="en-US" dirty="0"/>
                    </a:p>
                  </a:txBody>
                  <a:tcPr/>
                </a:tc>
              </a:tr>
            </a:tbl>
          </a:graphicData>
        </a:graphic>
      </p:graphicFrame>
      <p:sp>
        <p:nvSpPr>
          <p:cNvPr id="13" name="矩形 12"/>
          <p:cNvSpPr>
            <a:spLocks noChangeArrowheads="1"/>
          </p:cNvSpPr>
          <p:nvPr/>
        </p:nvSpPr>
        <p:spPr bwMode="auto">
          <a:xfrm>
            <a:off x="4238652" y="1824327"/>
            <a:ext cx="4762504" cy="461665"/>
          </a:xfrm>
          <a:prstGeom prst="rect">
            <a:avLst/>
          </a:prstGeom>
          <a:noFill/>
          <a:ln w="9525">
            <a:noFill/>
            <a:miter lim="800000"/>
            <a:headEnd/>
            <a:tailEnd/>
          </a:ln>
        </p:spPr>
        <p:txBody>
          <a:bodyPr wrap="square">
            <a:spAutoFit/>
          </a:bodyPr>
          <a:lstStyle/>
          <a:p>
            <a:pPr fontAlgn="auto">
              <a:spcBef>
                <a:spcPts val="0"/>
              </a:spcBef>
              <a:spcAft>
                <a:spcPts val="0"/>
              </a:spcAft>
              <a:defRPr/>
            </a:pPr>
            <a:r>
              <a:rPr kumimoji="1" lang="en-US" altLang="zh-CN" sz="2400" b="1" dirty="0" smtClean="0">
                <a:solidFill>
                  <a:schemeClr val="dk1"/>
                </a:solidFill>
                <a:latin typeface="Helvetica"/>
              </a:rPr>
              <a:t>Why + </a:t>
            </a:r>
            <a:r>
              <a:rPr kumimoji="1" lang="en-US" altLang="zh-CN" sz="2400" b="1" i="1" dirty="0" smtClean="0">
                <a:solidFill>
                  <a:schemeClr val="dk1"/>
                </a:solidFill>
                <a:latin typeface="Helvetica"/>
              </a:rPr>
              <a:t>v</a:t>
            </a:r>
            <a:r>
              <a:rPr kumimoji="1" lang="en-US" altLang="zh-CN" sz="2400" b="1" dirty="0" smtClean="0">
                <a:solidFill>
                  <a:schemeClr val="dk1"/>
                </a:solidFill>
                <a:latin typeface="Helvetica"/>
              </a:rPr>
              <a:t>. / </a:t>
            </a:r>
            <a:r>
              <a:rPr kumimoji="1" lang="en-US" altLang="zh-CN" sz="2400" b="1" i="1" dirty="0" smtClean="0">
                <a:solidFill>
                  <a:schemeClr val="dk1"/>
                </a:solidFill>
                <a:latin typeface="Helvetica"/>
              </a:rPr>
              <a:t>n</a:t>
            </a:r>
            <a:r>
              <a:rPr kumimoji="1" lang="en-US" altLang="zh-CN" sz="2400" b="1" dirty="0" smtClean="0">
                <a:solidFill>
                  <a:schemeClr val="dk1"/>
                </a:solidFill>
                <a:latin typeface="Helvetica"/>
              </a:rPr>
              <a:t>. / </a:t>
            </a:r>
            <a:r>
              <a:rPr kumimoji="1" lang="en-US" altLang="zh-CN" sz="2400" b="1" i="1" dirty="0" smtClean="0">
                <a:solidFill>
                  <a:schemeClr val="dk1"/>
                </a:solidFill>
                <a:latin typeface="Helvetica"/>
              </a:rPr>
              <a:t>prep</a:t>
            </a:r>
            <a:r>
              <a:rPr kumimoji="1" lang="en-US" altLang="zh-CN" sz="2400" b="1" dirty="0" smtClean="0">
                <a:solidFill>
                  <a:schemeClr val="dk1"/>
                </a:solidFill>
                <a:latin typeface="Helvetica"/>
              </a:rPr>
              <a:t>. phrase</a:t>
            </a:r>
            <a:endParaRPr kumimoji="1" lang="zh-CN" altLang="zh-CN" sz="2400" b="1" dirty="0" smtClean="0">
              <a:solidFill>
                <a:schemeClr val="dk1"/>
              </a:solidFill>
              <a:latin typeface="Helvetica"/>
            </a:endParaRPr>
          </a:p>
        </p:txBody>
      </p:sp>
      <p:sp>
        <p:nvSpPr>
          <p:cNvPr id="14" name="矩形 13"/>
          <p:cNvSpPr>
            <a:spLocks noChangeArrowheads="1"/>
          </p:cNvSpPr>
          <p:nvPr/>
        </p:nvSpPr>
        <p:spPr bwMode="auto">
          <a:xfrm>
            <a:off x="4214810" y="2406560"/>
            <a:ext cx="4643437" cy="2308324"/>
          </a:xfrm>
          <a:prstGeom prst="rect">
            <a:avLst/>
          </a:prstGeom>
          <a:noFill/>
          <a:ln w="9525">
            <a:noFill/>
            <a:miter lim="800000"/>
            <a:headEnd/>
            <a:tailEnd/>
          </a:ln>
        </p:spPr>
        <p:txBody>
          <a:bodyPr>
            <a:spAutoFit/>
          </a:bodyPr>
          <a:lstStyle/>
          <a:p>
            <a:pPr fontAlgn="auto">
              <a:lnSpc>
                <a:spcPct val="120000"/>
              </a:lnSpc>
              <a:spcBef>
                <a:spcPts val="0"/>
              </a:spcBef>
              <a:spcAft>
                <a:spcPts val="0"/>
              </a:spcAft>
              <a:defRPr/>
            </a:pPr>
            <a:r>
              <a:rPr kumimoji="1" lang="en-US" altLang="zh-CN" sz="2400" b="1" dirty="0" smtClean="0">
                <a:solidFill>
                  <a:schemeClr val="dk1"/>
                </a:solidFill>
                <a:latin typeface="Helvetica"/>
              </a:rPr>
              <a:t>If I consider my upbringing carefully, I find there </a:t>
            </a:r>
            <a:r>
              <a:rPr kumimoji="1" lang="zh-CN" altLang="en-US" sz="2400" b="1" dirty="0" smtClean="0">
                <a:solidFill>
                  <a:schemeClr val="dk1"/>
                </a:solidFill>
                <a:latin typeface="Helvetica"/>
              </a:rPr>
              <a:t> </a:t>
            </a:r>
            <a:r>
              <a:rPr kumimoji="1" lang="en-US" altLang="zh-CN" sz="2400" b="1" dirty="0" smtClean="0">
                <a:solidFill>
                  <a:schemeClr val="dk1"/>
                </a:solidFill>
                <a:latin typeface="Helvetica"/>
              </a:rPr>
              <a:t>was nothing discreet /important about </a:t>
            </a:r>
            <a:r>
              <a:rPr kumimoji="1" lang="en-US" altLang="zh-CN" sz="2400" b="1" dirty="0" err="1" smtClean="0">
                <a:solidFill>
                  <a:schemeClr val="dk1"/>
                </a:solidFill>
                <a:latin typeface="Helvetica"/>
              </a:rPr>
              <a:t>sth</a:t>
            </a:r>
            <a:r>
              <a:rPr kumimoji="1" lang="en-US" altLang="zh-CN" sz="2400" b="1" dirty="0" smtClean="0">
                <a:solidFill>
                  <a:schemeClr val="dk1"/>
                </a:solidFill>
                <a:latin typeface="Helvetica"/>
              </a:rPr>
              <a:t>. / sb. I grew up with …</a:t>
            </a:r>
          </a:p>
        </p:txBody>
      </p:sp>
      <p:sp>
        <p:nvSpPr>
          <p:cNvPr id="11" name="矩形 10"/>
          <p:cNvSpPr>
            <a:spLocks noChangeArrowheads="1"/>
          </p:cNvSpPr>
          <p:nvPr/>
        </p:nvSpPr>
        <p:spPr bwMode="auto">
          <a:xfrm>
            <a:off x="4214810" y="4643446"/>
            <a:ext cx="4357688" cy="830997"/>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smtClean="0">
                <a:solidFill>
                  <a:schemeClr val="dk1"/>
                </a:solidFill>
                <a:latin typeface="Helvetica"/>
              </a:rPr>
              <a:t>At this junction, I do agree in part with </a:t>
            </a:r>
            <a:r>
              <a:rPr kumimoji="1" lang="en-US" altLang="zh-CN" sz="2400" b="1" dirty="0" err="1" smtClean="0">
                <a:solidFill>
                  <a:schemeClr val="dk1"/>
                </a:solidFill>
                <a:latin typeface="Helvetica"/>
              </a:rPr>
              <a:t>sth</a:t>
            </a:r>
            <a:r>
              <a:rPr kumimoji="1" lang="en-US" altLang="zh-CN" sz="2400" b="1" dirty="0" smtClean="0">
                <a:solidFill>
                  <a:schemeClr val="dk1"/>
                </a:solidFill>
                <a:latin typeface="Helvetica"/>
              </a:rPr>
              <a:t>.</a:t>
            </a:r>
            <a:endParaRPr kumimoji="1" lang="zh-CN" altLang="en-US" sz="2400" b="1" dirty="0" smtClean="0">
              <a:solidFill>
                <a:schemeClr val="dk1"/>
              </a:solidFill>
              <a:latin typeface="Helvetica"/>
            </a:endParaRPr>
          </a:p>
        </p:txBody>
      </p:sp>
      <p:pic>
        <p:nvPicPr>
          <p:cNvPr id="111642"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072206"/>
            <a:ext cx="434975" cy="458788"/>
          </a:xfrm>
          <a:prstGeom prst="rect">
            <a:avLst/>
          </a:prstGeom>
          <a:noFill/>
          <a:ln w="9525">
            <a:noFill/>
            <a:miter lim="800000"/>
            <a:headEnd/>
            <a:tailEnd/>
          </a:ln>
        </p:spPr>
      </p:pic>
      <p:pic>
        <p:nvPicPr>
          <p:cNvPr id="111643" name="Picture 2" descr="H:\2015年修改\图片23.jpg"/>
          <p:cNvPicPr>
            <a:picLocks noChangeAspect="1" noChangeArrowheads="1"/>
          </p:cNvPicPr>
          <p:nvPr/>
        </p:nvPicPr>
        <p:blipFill>
          <a:blip r:embed="rId5"/>
          <a:srcRect r="3760"/>
          <a:stretch>
            <a:fillRect/>
          </a:stretch>
        </p:blipFill>
        <p:spPr bwMode="auto">
          <a:xfrm>
            <a:off x="0" y="0"/>
            <a:ext cx="9144000" cy="12795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1142984"/>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3" name="Isosceles Triangle 15"/>
          <p:cNvSpPr/>
          <p:nvPr/>
        </p:nvSpPr>
        <p:spPr>
          <a:xfrm flipV="1">
            <a:off x="1219200"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12648" name="组合 14"/>
          <p:cNvGrpSpPr>
            <a:grpSpLocks/>
          </p:cNvGrpSpPr>
          <p:nvPr/>
        </p:nvGrpSpPr>
        <p:grpSpPr bwMode="auto">
          <a:xfrm>
            <a:off x="160338" y="0"/>
            <a:ext cx="7878050" cy="5453063"/>
            <a:chOff x="160553" y="0"/>
            <a:chExt cx="7877864" cy="5452775"/>
          </a:xfrm>
        </p:grpSpPr>
        <p:sp>
          <p:nvSpPr>
            <p:cNvPr id="112649" name="TextBox 11"/>
            <p:cNvSpPr txBox="1">
              <a:spLocks noChangeArrowheads="1"/>
            </p:cNvSpPr>
            <p:nvPr/>
          </p:nvSpPr>
          <p:spPr bwMode="auto">
            <a:xfrm>
              <a:off x="762000" y="0"/>
              <a:ext cx="762000" cy="707886"/>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5</a:t>
              </a:r>
            </a:p>
          </p:txBody>
        </p:sp>
        <p:sp>
          <p:nvSpPr>
            <p:cNvPr id="112650" name="TextBox 13"/>
            <p:cNvSpPr txBox="1">
              <a:spLocks noChangeArrowheads="1"/>
            </p:cNvSpPr>
            <p:nvPr/>
          </p:nvSpPr>
          <p:spPr bwMode="auto">
            <a:xfrm>
              <a:off x="160553" y="306973"/>
              <a:ext cx="662361" cy="338554"/>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6" name="Rectangle 6"/>
            <p:cNvSpPr>
              <a:spLocks noChangeArrowheads="1"/>
            </p:cNvSpPr>
            <p:nvPr/>
          </p:nvSpPr>
          <p:spPr bwMode="auto">
            <a:xfrm>
              <a:off x="3059260" y="4436829"/>
              <a:ext cx="4140102" cy="1015946"/>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itchFamily="18" charset="0"/>
                  <a:ea typeface="+mn-ea"/>
                </a:rPr>
                <a:t>The end</a:t>
              </a:r>
            </a:p>
          </p:txBody>
        </p:sp>
        <p:sp>
          <p:nvSpPr>
            <p:cNvPr id="17" name="TextBox 16"/>
            <p:cNvSpPr txBox="1"/>
            <p:nvPr/>
          </p:nvSpPr>
          <p:spPr>
            <a:xfrm>
              <a:off x="1500371" y="142868"/>
              <a:ext cx="6538046" cy="1384922"/>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Speaking Chinese in America</a:t>
              </a:r>
              <a:endParaRPr lang="zh-CN" altLang="en-US" sz="28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altLang="zh-CN" sz="28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sz="2800" dirty="0">
                <a:effectLst>
                  <a:glow rad="101600">
                    <a:schemeClr val="tx1">
                      <a:alpha val="60000"/>
                    </a:schemeClr>
                  </a:glow>
                  <a:outerShdw blurRad="38100" dist="38100" dir="2700000" algn="tl">
                    <a:srgbClr val="000000">
                      <a:alpha val="43137"/>
                    </a:srgbClr>
                  </a:outerShdw>
                </a:effectLst>
              </a:endParaRPr>
            </a:p>
          </p:txBody>
        </p:sp>
      </p:grpSp>
      <p:pic>
        <p:nvPicPr>
          <p:cNvPr id="54274" name="Picture 2" descr="C:\Users\diaorc\Desktop\Unit 5 Section A\U5图\新视野大学英语（第三版）读写教程4 8053256539_L.jpg"/>
          <p:cNvPicPr>
            <a:picLocks noChangeAspect="1" noChangeArrowheads="1"/>
          </p:cNvPicPr>
          <p:nvPr/>
        </p:nvPicPr>
        <p:blipFill>
          <a:blip r:embed="rId2" cstate="print"/>
          <a:srcRect/>
          <a:stretch>
            <a:fillRect/>
          </a:stretch>
        </p:blipFill>
        <p:spPr bwMode="auto">
          <a:xfrm>
            <a:off x="822715" y="2076489"/>
            <a:ext cx="3543211" cy="2360574"/>
          </a:xfrm>
          <a:prstGeom prst="rect">
            <a:avLst/>
          </a:prstGeom>
          <a:noFill/>
        </p:spPr>
      </p:pic>
      <p:pic>
        <p:nvPicPr>
          <p:cNvPr id="54275" name="Picture 3" descr="C:\Users\diaorc\Desktop\Unit 5 Section A\U5图\新视野大学英语（第三版）读写教程4 154185975.jpg"/>
          <p:cNvPicPr>
            <a:picLocks noChangeAspect="1" noChangeArrowheads="1"/>
          </p:cNvPicPr>
          <p:nvPr/>
        </p:nvPicPr>
        <p:blipFill>
          <a:blip r:embed="rId3" cstate="print"/>
          <a:srcRect/>
          <a:stretch>
            <a:fillRect/>
          </a:stretch>
        </p:blipFill>
        <p:spPr bwMode="auto">
          <a:xfrm>
            <a:off x="4572000" y="2076489"/>
            <a:ext cx="3703868" cy="236057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2015年修改\图片1.jpg"/>
          <p:cNvPicPr>
            <a:picLocks noChangeAspect="1" noChangeArrowheads="1"/>
          </p:cNvPicPr>
          <p:nvPr/>
        </p:nvPicPr>
        <p:blipFill>
          <a:blip r:embed="rId3"/>
          <a:srcRect/>
          <a:stretch>
            <a:fillRect/>
          </a:stretch>
        </p:blipFill>
        <p:spPr bwMode="auto">
          <a:xfrm>
            <a:off x="500034" y="2500306"/>
            <a:ext cx="7858180" cy="3784993"/>
          </a:xfrm>
          <a:prstGeom prst="rect">
            <a:avLst/>
          </a:prstGeom>
          <a:noFill/>
          <a:ln w="9525">
            <a:noFill/>
            <a:miter lim="800000"/>
            <a:headEnd/>
            <a:tailEnd/>
          </a:ln>
        </p:spPr>
      </p:pic>
      <p:sp>
        <p:nvSpPr>
          <p:cNvPr id="13315" name="TextBox 8"/>
          <p:cNvSpPr txBox="1">
            <a:spLocks noChangeArrowheads="1"/>
          </p:cNvSpPr>
          <p:nvPr/>
        </p:nvSpPr>
        <p:spPr bwMode="auto">
          <a:xfrm>
            <a:off x="1173191" y="1214422"/>
            <a:ext cx="7185023" cy="1569660"/>
          </a:xfrm>
          <a:prstGeom prst="rect">
            <a:avLst/>
          </a:prstGeom>
          <a:noFill/>
          <a:ln w="9525">
            <a:noFill/>
            <a:miter lim="800000"/>
            <a:headEnd/>
            <a:tailEnd/>
          </a:ln>
        </p:spPr>
        <p:txBody>
          <a:bodyPr wrap="square">
            <a:spAutoFit/>
          </a:bodyPr>
          <a:lstStyle/>
          <a:p>
            <a:pPr marL="457200" indent="-457200">
              <a:buAutoNum type="arabicPeriod" startAt="2"/>
            </a:pPr>
            <a:r>
              <a:rPr lang="en-US" altLang="zh-CN" sz="2400" dirty="0" smtClean="0">
                <a:latin typeface="Helvetica"/>
                <a:ea typeface="楷体_GB2312"/>
                <a:cs typeface="楷体_GB2312"/>
              </a:rPr>
              <a:t>Are there any differences between Chinese and American cultures in how people compliment each other and how they respond to a compliment? </a:t>
            </a:r>
            <a:endParaRPr lang="zh-CN" altLang="en-US" sz="2400" dirty="0">
              <a:latin typeface="Helvetica"/>
              <a:ea typeface="楷体_GB2312"/>
              <a:cs typeface="楷体_GB2312"/>
            </a:endParaRPr>
          </a:p>
        </p:txBody>
      </p:sp>
      <p:sp>
        <p:nvSpPr>
          <p:cNvPr id="10" name="TextBox 12"/>
          <p:cNvSpPr txBox="1">
            <a:spLocks noChangeArrowheads="1"/>
          </p:cNvSpPr>
          <p:nvPr/>
        </p:nvSpPr>
        <p:spPr bwMode="auto">
          <a:xfrm>
            <a:off x="1601820" y="3357562"/>
            <a:ext cx="6613518" cy="2677656"/>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Yes, the traditional way is to say something to show that we or the object we own is not that good. For example, we may say “</a:t>
            </a:r>
            <a:r>
              <a:rPr lang="zh-CN" altLang="en-US" sz="2400" dirty="0" smtClean="0">
                <a:latin typeface="Helvetica"/>
                <a:ea typeface="楷体_GB2312" pitchFamily="49" charset="-122"/>
              </a:rPr>
              <a:t>哪里</a:t>
            </a:r>
            <a:r>
              <a:rPr lang="en-US" altLang="zh-CN" sz="2400" dirty="0" smtClean="0">
                <a:latin typeface="Helvetica"/>
                <a:ea typeface="楷体_GB2312" pitchFamily="49" charset="-122"/>
              </a:rPr>
              <a:t>” (meaning “it is nothing”). But in modern days, many people have adopted the English way of responding to a compliment. They say “thank you” very often too.</a:t>
            </a:r>
            <a:endParaRPr lang="en-US" altLang="zh-CN" sz="2400" dirty="0">
              <a:latin typeface="Helvetica"/>
              <a:ea typeface="楷体_GB2312" pitchFamily="49" charset="-122"/>
            </a:endParaRPr>
          </a:p>
        </p:txBody>
      </p:sp>
      <p:pic>
        <p:nvPicPr>
          <p:cNvPr id="13317"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3318" name="Picture 3" descr="H:\2015年修改\图片7.jpg"/>
          <p:cNvPicPr>
            <a:picLocks noChangeAspect="1" noChangeArrowheads="1"/>
          </p:cNvPicPr>
          <p:nvPr/>
        </p:nvPicPr>
        <p:blipFill>
          <a:blip r:embed="rId6"/>
          <a:srcRect/>
          <a:stretch>
            <a:fillRect/>
          </a:stretch>
        </p:blipFill>
        <p:spPr bwMode="auto">
          <a:xfrm>
            <a:off x="41275" y="0"/>
            <a:ext cx="8736013" cy="1195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4"/>
          <a:srcRect/>
          <a:stretch>
            <a:fillRect/>
          </a:stretch>
        </p:blipFill>
        <p:spPr bwMode="auto">
          <a:xfrm>
            <a:off x="142844" y="2000240"/>
            <a:ext cx="8802688" cy="4467237"/>
          </a:xfrm>
          <a:prstGeom prst="rect">
            <a:avLst/>
          </a:prstGeom>
          <a:noFill/>
          <a:ln w="9525">
            <a:noFill/>
            <a:miter lim="800000"/>
            <a:headEnd/>
            <a:tailEnd/>
          </a:ln>
        </p:spPr>
      </p:pic>
      <p:sp>
        <p:nvSpPr>
          <p:cNvPr id="11" name="Rectangle 10"/>
          <p:cNvSpPr/>
          <p:nvPr/>
        </p:nvSpPr>
        <p:spPr>
          <a:xfrm>
            <a:off x="767290" y="1857364"/>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038792" y="2434287"/>
            <a:ext cx="6033538" cy="3637919"/>
          </a:xfrm>
          <a:prstGeom prst="rect">
            <a:avLst/>
          </a:prstGeom>
          <a:noFill/>
          <a:effectLst>
            <a:glow rad="139700">
              <a:schemeClr val="accent3">
                <a:satMod val="175000"/>
                <a:alpha val="40000"/>
              </a:schemeClr>
            </a:glow>
          </a:effectLst>
        </p:spPr>
        <p:txBody>
          <a:bodyPr wrap="square">
            <a:spAutoFit/>
          </a:bodyPr>
          <a:lstStyle/>
          <a:p>
            <a:pPr algn="just" fontAlgn="auto">
              <a:lnSpc>
                <a:spcPct val="120000"/>
              </a:lnSpc>
              <a:spcBef>
                <a:spcPct val="50000"/>
              </a:spcBef>
              <a:spcAft>
                <a:spcPts val="0"/>
              </a:spcAft>
              <a:defRPr/>
            </a:pPr>
            <a:r>
              <a:rPr kumimoji="1" lang="en-US" altLang="zh-CN" sz="2400" dirty="0">
                <a:effectLst>
                  <a:glow rad="101600">
                    <a:srgbClr val="000000">
                      <a:alpha val="60000"/>
                    </a:srgbClr>
                  </a:glow>
                </a:effectLst>
                <a:latin typeface="+mn-lt"/>
                <a:ea typeface="+mn-ea"/>
              </a:rPr>
              <a:t>      </a:t>
            </a:r>
            <a:r>
              <a:rPr lang="en-US" altLang="zh-CN" sz="2400" dirty="0" smtClean="0">
                <a:latin typeface="Helvetica"/>
                <a:ea typeface="楷体_GB2312" pitchFamily="49" charset="-122"/>
              </a:rPr>
              <a:t>China is casting such a huge __________ on the United States that many Americans are ______________ to  learn the Chinese language _____________ retain their competitive edge. “Interest in learning Chinese among American youth and their parents has grown dramatically in the past five years.” </a:t>
            </a:r>
            <a:endParaRPr lang="en-US" altLang="zh-CN" sz="2400" dirty="0">
              <a:latin typeface="Helvetica"/>
              <a:ea typeface="楷体_GB2312" pitchFamily="49" charset="-122"/>
            </a:endParaRPr>
          </a:p>
        </p:txBody>
      </p:sp>
      <p:sp>
        <p:nvSpPr>
          <p:cNvPr id="14344" name="矩形 7"/>
          <p:cNvSpPr>
            <a:spLocks noChangeArrowheads="1"/>
          </p:cNvSpPr>
          <p:nvPr/>
        </p:nvSpPr>
        <p:spPr bwMode="auto">
          <a:xfrm>
            <a:off x="1187450" y="1214422"/>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sp>
        <p:nvSpPr>
          <p:cNvPr id="9" name="Text Box 41"/>
          <p:cNvSpPr txBox="1">
            <a:spLocks noChangeArrowheads="1"/>
          </p:cNvSpPr>
          <p:nvPr/>
        </p:nvSpPr>
        <p:spPr bwMode="auto">
          <a:xfrm>
            <a:off x="930240" y="2928934"/>
            <a:ext cx="1784372" cy="369332"/>
          </a:xfrm>
          <a:prstGeom prst="rect">
            <a:avLst/>
          </a:prstGeom>
          <a:noFill/>
          <a:ln w="9525" algn="ctr">
            <a:noFill/>
            <a:miter lim="800000"/>
            <a:headEnd/>
            <a:tailEnd/>
          </a:ln>
        </p:spPr>
        <p:txBody>
          <a:bodyPr wrap="square"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shadow </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5629320" y="607220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4349" name="Picture 2" descr="H:\2015年修改\图片8.jpg"/>
          <p:cNvPicPr>
            <a:picLocks noChangeAspect="1" noChangeArrowheads="1"/>
          </p:cNvPicPr>
          <p:nvPr/>
        </p:nvPicPr>
        <p:blipFill>
          <a:blip r:embed="rId5"/>
          <a:srcRect/>
          <a:stretch>
            <a:fillRect/>
          </a:stretch>
        </p:blipFill>
        <p:spPr bwMode="auto">
          <a:xfrm>
            <a:off x="0" y="0"/>
            <a:ext cx="8802688" cy="1195388"/>
          </a:xfrm>
          <a:prstGeom prst="rect">
            <a:avLst/>
          </a:prstGeom>
          <a:noFill/>
          <a:ln w="9525">
            <a:noFill/>
            <a:miter lim="800000"/>
            <a:headEnd/>
            <a:tailEnd/>
          </a:ln>
        </p:spPr>
      </p:pic>
      <p:sp>
        <p:nvSpPr>
          <p:cNvPr id="12" name="Text Box 41"/>
          <p:cNvSpPr txBox="1">
            <a:spLocks noChangeArrowheads="1"/>
          </p:cNvSpPr>
          <p:nvPr/>
        </p:nvSpPr>
        <p:spPr bwMode="auto">
          <a:xfrm>
            <a:off x="4284670" y="3345420"/>
            <a:ext cx="2430470" cy="369332"/>
          </a:xfrm>
          <a:prstGeom prst="rect">
            <a:avLst/>
          </a:prstGeom>
          <a:noFill/>
          <a:ln w="9525" algn="ctr">
            <a:noFill/>
            <a:miter lim="800000"/>
            <a:headEnd/>
            <a:tailEnd/>
          </a:ln>
        </p:spPr>
        <p:txBody>
          <a:bodyPr wrap="square"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scrambling   </a:t>
            </a:r>
            <a:endParaRPr lang="en-US" altLang="zh-CN" sz="2400" b="1" dirty="0">
              <a:solidFill>
                <a:srgbClr val="0070C0"/>
              </a:solidFill>
              <a:latin typeface="Helvetica"/>
              <a:ea typeface="Helvetica Neue"/>
              <a:cs typeface="Helvetica Neue"/>
            </a:endParaRPr>
          </a:p>
        </p:txBody>
      </p:sp>
      <p:sp>
        <p:nvSpPr>
          <p:cNvPr id="13" name="Text Box 41"/>
          <p:cNvSpPr txBox="1">
            <a:spLocks noChangeArrowheads="1"/>
          </p:cNvSpPr>
          <p:nvPr/>
        </p:nvSpPr>
        <p:spPr bwMode="auto">
          <a:xfrm>
            <a:off x="1357290" y="4214818"/>
            <a:ext cx="1855810" cy="369332"/>
          </a:xfrm>
          <a:prstGeom prst="rect">
            <a:avLst/>
          </a:prstGeom>
          <a:noFill/>
          <a:ln w="9525" algn="ctr">
            <a:noFill/>
            <a:miter lim="800000"/>
            <a:headEnd/>
            <a:tailEnd/>
          </a:ln>
        </p:spPr>
        <p:txBody>
          <a:bodyPr wrap="square"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in a bid to  </a:t>
            </a:r>
            <a:endParaRPr lang="en-US" altLang="zh-CN" sz="2400" b="1" dirty="0">
              <a:solidFill>
                <a:srgbClr val="0070C0"/>
              </a:solidFill>
              <a:latin typeface="Helvetica"/>
              <a:ea typeface="Helvetica Neue"/>
              <a:cs typeface="Helvetica Neue"/>
            </a:endParaRPr>
          </a:p>
        </p:txBody>
      </p:sp>
      <p:pic>
        <p:nvPicPr>
          <p:cNvPr id="15" name="c1.mp3">
            <a:hlinkClick r:id="" action="ppaction://media"/>
          </p:cNvPr>
          <p:cNvPicPr>
            <a:picLocks noRot="1" noChangeAspect="1"/>
          </p:cNvPicPr>
          <p:nvPr>
            <a:audioFile r:link="rId1"/>
          </p:nvPr>
        </p:nvPicPr>
        <p:blipFill>
          <a:blip r:embed="rId6"/>
          <a:stretch>
            <a:fillRect/>
          </a:stretch>
        </p:blipFill>
        <p:spPr>
          <a:xfrm>
            <a:off x="882650" y="136682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6875" fill="hold"/>
                                        <p:tgtEl>
                                          <p:spTgt spid="15"/>
                                        </p:tgtEl>
                                      </p:cBhvr>
                                    </p:cmd>
                                  </p:childTnLst>
                                </p:cTn>
                              </p:par>
                            </p:childTnLst>
                          </p:cTn>
                        </p:par>
                      </p:childTnLst>
                    </p:cTn>
                  </p:par>
                </p:childTnLst>
              </p:cTn>
              <p:nextCondLst>
                <p:cond evt="onClick" delay="0">
                  <p:tgtEl>
                    <p:spTgt spid="15"/>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4"/>
          <a:srcRect/>
          <a:stretch>
            <a:fillRect/>
          </a:stretch>
        </p:blipFill>
        <p:spPr bwMode="auto">
          <a:xfrm>
            <a:off x="142844" y="1932009"/>
            <a:ext cx="8691594" cy="4354511"/>
          </a:xfrm>
          <a:prstGeom prst="rect">
            <a:avLst/>
          </a:prstGeom>
          <a:noFill/>
          <a:ln w="9525">
            <a:noFill/>
            <a:miter lim="800000"/>
            <a:headEnd/>
            <a:tailEnd/>
          </a:ln>
        </p:spPr>
      </p:pic>
      <p:sp>
        <p:nvSpPr>
          <p:cNvPr id="11" name="Rectangle 10"/>
          <p:cNvSpPr/>
          <p:nvPr/>
        </p:nvSpPr>
        <p:spPr>
          <a:xfrm>
            <a:off x="767290" y="2286303"/>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187450" y="2520295"/>
            <a:ext cx="5670566" cy="3194721"/>
          </a:xfrm>
          <a:prstGeom prst="rect">
            <a:avLst/>
          </a:prstGeom>
          <a:noFill/>
          <a:effectLst>
            <a:glow rad="139700">
              <a:schemeClr val="accent3">
                <a:satMod val="175000"/>
                <a:alpha val="40000"/>
              </a:schemeClr>
            </a:glow>
          </a:effectLst>
        </p:spPr>
        <p:txBody>
          <a:bodyPr wrap="square">
            <a:spAutoFit/>
          </a:bodyPr>
          <a:lstStyle/>
          <a:p>
            <a:pPr fontAlgn="auto">
              <a:lnSpc>
                <a:spcPct val="120000"/>
              </a:lnSpc>
              <a:spcBef>
                <a:spcPct val="50000"/>
              </a:spcBef>
              <a:spcAft>
                <a:spcPts val="0"/>
              </a:spcAft>
              <a:defRPr/>
            </a:pPr>
            <a:r>
              <a:rPr lang="en-US" altLang="zh-CN" sz="2400" dirty="0" smtClean="0">
                <a:latin typeface="Helvetica"/>
                <a:ea typeface="楷体_GB2312" pitchFamily="49" charset="-122"/>
              </a:rPr>
              <a:t>said Vivien Stewart, vice president at the Asia Society, a US group trying to __________________ between Americans and the peoples of Asia and the Pacific. China’s dramatic rise to near superpower ________ and its telling effects politically, economically, </a:t>
            </a:r>
            <a:endParaRPr lang="en-US" altLang="zh-CN" sz="2400" dirty="0">
              <a:latin typeface="Helvetica"/>
              <a:ea typeface="楷体_GB2312" pitchFamily="49" charset="-122"/>
            </a:endParaRPr>
          </a:p>
        </p:txBody>
      </p:sp>
      <p:sp>
        <p:nvSpPr>
          <p:cNvPr id="13" name="Text Box 43"/>
          <p:cNvSpPr txBox="1">
            <a:spLocks noChangeArrowheads="1"/>
          </p:cNvSpPr>
          <p:nvPr/>
        </p:nvSpPr>
        <p:spPr bwMode="auto">
          <a:xfrm rot="10800000" flipV="1">
            <a:off x="1071539" y="3429000"/>
            <a:ext cx="2771831" cy="369332"/>
          </a:xfrm>
          <a:prstGeom prst="rect">
            <a:avLst/>
          </a:prstGeom>
          <a:noFill/>
          <a:ln w="9525" algn="ctr">
            <a:noFill/>
            <a:miter lim="800000"/>
            <a:headEnd/>
            <a:tailEnd/>
          </a:ln>
        </p:spPr>
        <p:txBody>
          <a:bodyPr wrap="square"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bridge the gap</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2500299" y="4774179"/>
            <a:ext cx="2128889" cy="369332"/>
          </a:xfrm>
          <a:prstGeom prst="rect">
            <a:avLst/>
          </a:prstGeom>
          <a:noFill/>
          <a:ln w="9525" algn="ctr">
            <a:noFill/>
            <a:miter lim="800000"/>
            <a:headEnd/>
            <a:tailEnd/>
          </a:ln>
        </p:spPr>
        <p:txBody>
          <a:bodyPr wrap="square"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status</a:t>
            </a:r>
            <a:r>
              <a:rPr lang="en-US" altLang="zh-CN" b="1" dirty="0" smtClean="0">
                <a:solidFill>
                  <a:srgbClr val="0070C0"/>
                </a:solidFill>
                <a:latin typeface="Helvetica"/>
                <a:ea typeface="Helvetica Neue"/>
                <a:cs typeface="Helvetica Neue"/>
              </a:rPr>
              <a:t> </a:t>
            </a:r>
            <a:endParaRPr lang="en-US" altLang="zh-CN" b="1" dirty="0">
              <a:solidFill>
                <a:srgbClr val="0070C0"/>
              </a:solidFill>
              <a:latin typeface="Helvetica"/>
              <a:ea typeface="Helvetica Neue"/>
              <a:cs typeface="Helvetica Neue"/>
            </a:endParaRPr>
          </a:p>
        </p:txBody>
      </p:sp>
      <p:sp>
        <p:nvSpPr>
          <p:cNvPr id="15371" name="矩形 17"/>
          <p:cNvSpPr>
            <a:spLocks noChangeArrowheads="1"/>
          </p:cNvSpPr>
          <p:nvPr/>
        </p:nvSpPr>
        <p:spPr bwMode="auto">
          <a:xfrm>
            <a:off x="1187450" y="1169977"/>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pic>
        <p:nvPicPr>
          <p:cNvPr id="15373" name="Picture 2" descr="H:\2015年修改\图片8.jpg"/>
          <p:cNvPicPr>
            <a:picLocks noChangeAspect="1" noChangeArrowheads="1"/>
          </p:cNvPicPr>
          <p:nvPr/>
        </p:nvPicPr>
        <p:blipFill>
          <a:blip r:embed="rId5"/>
          <a:srcRect/>
          <a:stretch>
            <a:fillRect/>
          </a:stretch>
        </p:blipFill>
        <p:spPr bwMode="auto">
          <a:xfrm>
            <a:off x="0" y="0"/>
            <a:ext cx="8802688" cy="1195388"/>
          </a:xfrm>
          <a:prstGeom prst="rect">
            <a:avLst/>
          </a:prstGeom>
          <a:noFill/>
          <a:ln w="9525">
            <a:noFill/>
            <a:miter lim="800000"/>
            <a:headEnd/>
            <a:tailEnd/>
          </a:ln>
        </p:spPr>
      </p:pic>
      <p:sp>
        <p:nvSpPr>
          <p:cNvPr id="22" name="右箭头 21">
            <a:hlinkClick r:id="" action="ppaction://hlinkshowjump?jump=nextslide"/>
          </p:cNvPr>
          <p:cNvSpPr/>
          <p:nvPr/>
        </p:nvSpPr>
        <p:spPr>
          <a:xfrm>
            <a:off x="5357818" y="59956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2" name="c2.mp3">
            <a:hlinkClick r:id="" action="ppaction://media"/>
          </p:cNvPr>
          <p:cNvPicPr>
            <a:picLocks noRot="1" noChangeAspect="1"/>
          </p:cNvPicPr>
          <p:nvPr>
            <a:audioFile r:link="rId1"/>
          </p:nvPr>
        </p:nvPicPr>
        <p:blipFill>
          <a:blip r:embed="rId6"/>
          <a:stretch>
            <a:fillRect/>
          </a:stretch>
        </p:blipFill>
        <p:spPr>
          <a:xfrm>
            <a:off x="4910142" y="17144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2"/>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7581" fill="hold"/>
                                        <p:tgtEl>
                                          <p:spTgt spid="12"/>
                                        </p:tgtEl>
                                      </p:cBhvr>
                                    </p:cmd>
                                  </p:childTnLst>
                                </p:cTn>
                              </p:par>
                            </p:childTnLst>
                          </p:cTn>
                        </p:par>
                      </p:childTnLst>
                    </p:cTn>
                  </p:par>
                </p:childTnLst>
              </p:cTn>
              <p:nextCondLst>
                <p:cond evt="onClick" delay="0">
                  <p:tgtEl>
                    <p:spTgt spid="12"/>
                  </p:tgtEl>
                </p:cond>
              </p:nextCondLst>
            </p:seq>
            <p:audio>
              <p:cMediaNode>
                <p:cTn id="32"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p:cNvPicPr>
            <a:picLocks noChangeAspect="1" noChangeArrowheads="1"/>
          </p:cNvPicPr>
          <p:nvPr/>
        </p:nvPicPr>
        <p:blipFill>
          <a:blip r:embed="rId4"/>
          <a:srcRect/>
          <a:stretch>
            <a:fillRect/>
          </a:stretch>
        </p:blipFill>
        <p:spPr bwMode="auto">
          <a:xfrm>
            <a:off x="0" y="1962159"/>
            <a:ext cx="9072563" cy="446723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838728" y="2571744"/>
            <a:ext cx="6162164" cy="2936188"/>
          </a:xfrm>
          <a:prstGeom prst="rect">
            <a:avLst/>
          </a:prstGeom>
          <a:noFill/>
          <a:effectLst>
            <a:glow rad="139700">
              <a:schemeClr val="accent3">
                <a:satMod val="175000"/>
                <a:alpha val="40000"/>
              </a:schemeClr>
            </a:glow>
          </a:effectLst>
        </p:spPr>
        <p:txBody>
          <a:bodyPr wrap="square">
            <a:spAutoFit/>
          </a:bodyPr>
          <a:lstStyle/>
          <a:p>
            <a:pPr algn="just" fontAlgn="auto">
              <a:lnSpc>
                <a:spcPct val="120000"/>
              </a:lnSpc>
              <a:spcBef>
                <a:spcPct val="50000"/>
              </a:spcBef>
              <a:spcAft>
                <a:spcPts val="0"/>
              </a:spcAft>
              <a:defRPr/>
            </a:pPr>
            <a:r>
              <a:rPr lang="en-US" altLang="zh-CN" sz="2400" dirty="0" smtClean="0">
                <a:latin typeface="Helvetica"/>
                <a:ea typeface="楷体_GB2312" pitchFamily="49" charset="-122"/>
              </a:rPr>
              <a:t>and ___________ are driving the interest to learn the language, experts say. From</a:t>
            </a:r>
          </a:p>
          <a:p>
            <a:pPr algn="just" fontAlgn="auto">
              <a:lnSpc>
                <a:spcPct val="120000"/>
              </a:lnSpc>
              <a:spcBef>
                <a:spcPct val="50000"/>
              </a:spcBef>
              <a:spcAft>
                <a:spcPts val="0"/>
              </a:spcAft>
              <a:defRPr/>
            </a:pPr>
            <a:r>
              <a:rPr lang="en-US" altLang="zh-CN" sz="2400" dirty="0" smtClean="0">
                <a:latin typeface="Helvetica"/>
                <a:ea typeface="楷体_GB2312" pitchFamily="49" charset="-122"/>
              </a:rPr>
              <a:t>_________________ to high schools, studies by the Asia Society show, there is a “rapid rise” in __________ among pupils to study the Chinese language. ”</a:t>
            </a:r>
            <a:endParaRPr lang="en-US" altLang="zh-CN" sz="2400" dirty="0">
              <a:latin typeface="Helvetica"/>
              <a:ea typeface="楷体_GB2312" pitchFamily="49" charset="-122"/>
            </a:endParaRPr>
          </a:p>
        </p:txBody>
      </p:sp>
      <p:sp>
        <p:nvSpPr>
          <p:cNvPr id="12" name="Text Box 50"/>
          <p:cNvSpPr txBox="1">
            <a:spLocks noChangeArrowheads="1"/>
          </p:cNvSpPr>
          <p:nvPr/>
        </p:nvSpPr>
        <p:spPr bwMode="auto">
          <a:xfrm>
            <a:off x="1643042" y="2557174"/>
            <a:ext cx="1714512"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culturally</a:t>
            </a:r>
            <a:endParaRPr lang="en-US" altLang="zh-CN" sz="24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1184266" y="3571876"/>
            <a:ext cx="2316164" cy="443199"/>
          </a:xfrm>
          <a:prstGeom prst="rect">
            <a:avLst/>
          </a:prstGeom>
          <a:noFill/>
          <a:ln w="9525" algn="ctr">
            <a:noFill/>
            <a:miter lim="800000"/>
            <a:headEnd/>
            <a:tailEnd/>
          </a:ln>
        </p:spPr>
        <p:txBody>
          <a:bodyPr wrap="square" lIns="0" tIns="0" rIns="0" bIns="0">
            <a:spAutoFit/>
          </a:bodyPr>
          <a:lstStyle/>
          <a:p>
            <a:pPr fontAlgn="auto">
              <a:lnSpc>
                <a:spcPct val="120000"/>
              </a:lnSpc>
              <a:spcBef>
                <a:spcPct val="50000"/>
              </a:spcBef>
              <a:spcAft>
                <a:spcPts val="0"/>
              </a:spcAft>
              <a:defRPr/>
            </a:pPr>
            <a:r>
              <a:rPr lang="en-US" altLang="zh-CN" sz="2400" b="1" dirty="0" smtClean="0">
                <a:solidFill>
                  <a:srgbClr val="0070C0"/>
                </a:solidFill>
                <a:uFill>
                  <a:solidFill>
                    <a:schemeClr val="tx1"/>
                  </a:solidFill>
                </a:uFill>
                <a:latin typeface="Helvetica"/>
                <a:ea typeface="Helvetica Neue"/>
                <a:cs typeface="Helvetica Neue"/>
              </a:rPr>
              <a:t>kindergartens</a:t>
            </a:r>
            <a:endParaRPr lang="en-US" altLang="zh-CN" sz="2400" b="1" dirty="0">
              <a:solidFill>
                <a:srgbClr val="0070C0"/>
              </a:solidFill>
              <a:uFill>
                <a:solidFill>
                  <a:schemeClr val="tx1"/>
                </a:solidFill>
              </a:uFill>
              <a:latin typeface="Helvetica"/>
              <a:ea typeface="Helvetica Neue"/>
              <a:cs typeface="Helvetica Neue"/>
            </a:endParaRPr>
          </a:p>
        </p:txBody>
      </p:sp>
      <p:sp>
        <p:nvSpPr>
          <p:cNvPr id="16394" name="矩形 15"/>
          <p:cNvSpPr>
            <a:spLocks noChangeArrowheads="1"/>
          </p:cNvSpPr>
          <p:nvPr/>
        </p:nvSpPr>
        <p:spPr bwMode="auto">
          <a:xfrm>
            <a:off x="1187450" y="1098550"/>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pic>
        <p:nvPicPr>
          <p:cNvPr id="16396" name="Picture 2" descr="H:\2015年修改\图片8.jpg"/>
          <p:cNvPicPr>
            <a:picLocks noChangeAspect="1" noChangeArrowheads="1"/>
          </p:cNvPicPr>
          <p:nvPr/>
        </p:nvPicPr>
        <p:blipFill>
          <a:blip r:embed="rId5"/>
          <a:srcRect/>
          <a:stretch>
            <a:fillRect/>
          </a:stretch>
        </p:blipFill>
        <p:spPr bwMode="auto">
          <a:xfrm>
            <a:off x="0" y="0"/>
            <a:ext cx="8802688" cy="1195388"/>
          </a:xfrm>
          <a:prstGeom prst="rect">
            <a:avLst/>
          </a:prstGeom>
          <a:noFill/>
          <a:ln w="9525">
            <a:noFill/>
            <a:miter lim="800000"/>
            <a:headEnd/>
            <a:tailEnd/>
          </a:ln>
        </p:spPr>
      </p:pic>
      <p:sp>
        <p:nvSpPr>
          <p:cNvPr id="23" name="右箭头 22">
            <a:hlinkClick r:id="" action="ppaction://hlinkshowjump?jump=nextslide"/>
          </p:cNvPr>
          <p:cNvSpPr/>
          <p:nvPr/>
        </p:nvSpPr>
        <p:spPr>
          <a:xfrm>
            <a:off x="5629320" y="550070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Text Box 50"/>
          <p:cNvSpPr txBox="1">
            <a:spLocks noChangeArrowheads="1"/>
          </p:cNvSpPr>
          <p:nvPr/>
        </p:nvSpPr>
        <p:spPr bwMode="auto">
          <a:xfrm rot="10800000" flipV="1">
            <a:off x="3143241" y="4523573"/>
            <a:ext cx="1500198" cy="405624"/>
          </a:xfrm>
          <a:prstGeom prst="rect">
            <a:avLst/>
          </a:prstGeom>
          <a:noFill/>
          <a:ln w="9525" algn="ctr">
            <a:noFill/>
            <a:miter lim="800000"/>
            <a:headEnd/>
            <a:tailEnd/>
          </a:ln>
        </p:spPr>
        <p:txBody>
          <a:bodyPr wrap="square" lIns="0" tIns="0" rIns="0" bIns="0">
            <a:spAutoFit/>
          </a:bodyPr>
          <a:lstStyle/>
          <a:p>
            <a:pPr fontAlgn="auto">
              <a:lnSpc>
                <a:spcPct val="120000"/>
              </a:lnSpc>
              <a:spcBef>
                <a:spcPct val="50000"/>
              </a:spcBef>
              <a:spcAft>
                <a:spcPts val="0"/>
              </a:spcAft>
              <a:defRPr/>
            </a:pPr>
            <a:r>
              <a:rPr lang="en-US" altLang="zh-CN" sz="2400" b="1" dirty="0" smtClean="0">
                <a:solidFill>
                  <a:srgbClr val="0070C0"/>
                </a:solidFill>
                <a:uFill>
                  <a:solidFill>
                    <a:schemeClr val="tx1"/>
                  </a:solidFill>
                </a:uFill>
                <a:latin typeface="Helvetica"/>
                <a:ea typeface="Helvetica Neue"/>
                <a:cs typeface="Helvetica Neue"/>
              </a:rPr>
              <a:t>interest</a:t>
            </a:r>
            <a:endParaRPr lang="en-US" altLang="zh-CN" sz="2400" b="1" dirty="0">
              <a:solidFill>
                <a:srgbClr val="0070C0"/>
              </a:solidFill>
              <a:uFill>
                <a:solidFill>
                  <a:schemeClr val="tx1"/>
                </a:solidFill>
              </a:uFill>
              <a:latin typeface="Helvetica"/>
              <a:ea typeface="Helvetica Neue"/>
              <a:cs typeface="Helvetica Neue"/>
            </a:endParaRPr>
          </a:p>
        </p:txBody>
      </p:sp>
      <p:pic>
        <p:nvPicPr>
          <p:cNvPr id="16" name="c3.mp3">
            <a:hlinkClick r:id="" action="ppaction://media"/>
          </p:cNvPr>
          <p:cNvPicPr>
            <a:picLocks noRot="1" noChangeAspect="1"/>
          </p:cNvPicPr>
          <p:nvPr>
            <a:audioFile r:link="rId1"/>
          </p:nvPr>
        </p:nvPicPr>
        <p:blipFill>
          <a:blip r:embed="rId6"/>
          <a:stretch>
            <a:fillRect/>
          </a:stretch>
        </p:blipFill>
        <p:spPr>
          <a:xfrm>
            <a:off x="838728" y="11953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6"/>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5386" fill="hold"/>
                                        <p:tgtEl>
                                          <p:spTgt spid="16"/>
                                        </p:tgtEl>
                                      </p:cBhvr>
                                    </p:cmd>
                                  </p:childTnLst>
                                </p:cTn>
                              </p:par>
                            </p:childTnLst>
                          </p:cTn>
                        </p:par>
                      </p:childTnLst>
                    </p:cTn>
                  </p:par>
                </p:childTnLst>
              </p:cTn>
              <p:nextCondLst>
                <p:cond evt="onClick" delay="0">
                  <p:tgtEl>
                    <p:spTgt spid="16"/>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p:cNvPicPr>
            <a:picLocks noChangeAspect="1" noChangeArrowheads="1"/>
          </p:cNvPicPr>
          <p:nvPr/>
        </p:nvPicPr>
        <p:blipFill>
          <a:blip r:embed="rId4"/>
          <a:srcRect/>
          <a:stretch>
            <a:fillRect/>
          </a:stretch>
        </p:blipFill>
        <p:spPr bwMode="auto">
          <a:xfrm>
            <a:off x="71469" y="2003446"/>
            <a:ext cx="9072563" cy="4354512"/>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071538" y="2591733"/>
            <a:ext cx="6143668" cy="3194721"/>
          </a:xfrm>
          <a:prstGeom prst="rect">
            <a:avLst/>
          </a:prstGeom>
          <a:noFill/>
          <a:effectLst>
            <a:glow rad="139700">
              <a:schemeClr val="accent3">
                <a:satMod val="175000"/>
                <a:alpha val="40000"/>
              </a:schemeClr>
            </a:glow>
          </a:effectLst>
        </p:spPr>
        <p:txBody>
          <a:bodyPr wrap="square">
            <a:spAutoFit/>
          </a:bodyPr>
          <a:lstStyle/>
          <a:p>
            <a:pPr algn="just" fontAlgn="auto">
              <a:lnSpc>
                <a:spcPct val="120000"/>
              </a:lnSpc>
              <a:spcBef>
                <a:spcPct val="50000"/>
              </a:spcBef>
              <a:spcAft>
                <a:spcPts val="0"/>
              </a:spcAft>
              <a:defRPr/>
            </a:pPr>
            <a:r>
              <a:rPr lang="en-US" altLang="zh-CN" sz="2400" dirty="0" smtClean="0">
                <a:latin typeface="Helvetica"/>
                <a:ea typeface="楷体_GB2312" pitchFamily="49" charset="-122"/>
              </a:rPr>
              <a:t>The Chinese rich cultural traditions and blossoming economy mean that is now ______________ all of our students to be better prepared to engage them and  _______ opportunities together,” said Michael Levine, Asia Society’s executive director of education.  </a:t>
            </a:r>
            <a:endParaRPr lang="en-US" altLang="zh-CN" sz="2400" dirty="0">
              <a:latin typeface="Helvetica"/>
              <a:ea typeface="楷体_GB2312" pitchFamily="49" charset="-122"/>
            </a:endParaRPr>
          </a:p>
        </p:txBody>
      </p:sp>
      <p:sp>
        <p:nvSpPr>
          <p:cNvPr id="18" name="Text Box 1029"/>
          <p:cNvSpPr txBox="1">
            <a:spLocks noChangeArrowheads="1"/>
          </p:cNvSpPr>
          <p:nvPr/>
        </p:nvSpPr>
        <p:spPr bwMode="auto">
          <a:xfrm>
            <a:off x="1401764" y="3485868"/>
            <a:ext cx="2455856"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essential for</a:t>
            </a:r>
            <a:endParaRPr lang="en-US" altLang="zh-CN" sz="2400" b="1" dirty="0">
              <a:solidFill>
                <a:srgbClr val="0070C0"/>
              </a:solidFill>
              <a:latin typeface="Helvetica"/>
              <a:ea typeface="Helvetica Neue"/>
              <a:cs typeface="Helvetica Neue"/>
            </a:endParaRPr>
          </a:p>
        </p:txBody>
      </p:sp>
      <p:sp>
        <p:nvSpPr>
          <p:cNvPr id="17421" name="矩形 14"/>
          <p:cNvSpPr>
            <a:spLocks noChangeArrowheads="1"/>
          </p:cNvSpPr>
          <p:nvPr/>
        </p:nvSpPr>
        <p:spPr bwMode="auto">
          <a:xfrm>
            <a:off x="1187450" y="1169977"/>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pic>
        <p:nvPicPr>
          <p:cNvPr id="17423" name="Picture 2" descr="H:\2015年修改\图片8.jpg"/>
          <p:cNvPicPr>
            <a:picLocks noChangeAspect="1" noChangeArrowheads="1"/>
          </p:cNvPicPr>
          <p:nvPr/>
        </p:nvPicPr>
        <p:blipFill>
          <a:blip r:embed="rId5"/>
          <a:srcRect/>
          <a:stretch>
            <a:fillRect/>
          </a:stretch>
        </p:blipFill>
        <p:spPr bwMode="auto">
          <a:xfrm>
            <a:off x="0" y="0"/>
            <a:ext cx="8802688" cy="1195388"/>
          </a:xfrm>
          <a:prstGeom prst="rect">
            <a:avLst/>
          </a:prstGeom>
          <a:noFill/>
          <a:ln w="9525">
            <a:noFill/>
            <a:miter lim="800000"/>
            <a:headEnd/>
            <a:tailEnd/>
          </a:ln>
        </p:spPr>
      </p:pic>
      <p:sp>
        <p:nvSpPr>
          <p:cNvPr id="13" name="Text Box 1029"/>
          <p:cNvSpPr txBox="1">
            <a:spLocks noChangeArrowheads="1"/>
          </p:cNvSpPr>
          <p:nvPr/>
        </p:nvSpPr>
        <p:spPr bwMode="auto">
          <a:xfrm>
            <a:off x="1438252" y="4357694"/>
            <a:ext cx="1062046"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seize </a:t>
            </a:r>
            <a:endParaRPr lang="en-US" altLang="zh-CN" sz="2400" b="1" dirty="0">
              <a:solidFill>
                <a:srgbClr val="0070C0"/>
              </a:solidFill>
              <a:latin typeface="Helvetica"/>
              <a:ea typeface="Helvetica Neue"/>
              <a:cs typeface="Helvetica Neue"/>
            </a:endParaRPr>
          </a:p>
        </p:txBody>
      </p:sp>
      <p:pic>
        <p:nvPicPr>
          <p:cNvPr id="12" name="c4.mp3">
            <a:hlinkClick r:id="" action="ppaction://media"/>
          </p:cNvPr>
          <p:cNvPicPr>
            <a:picLocks noRot="1" noChangeAspect="1"/>
          </p:cNvPicPr>
          <p:nvPr>
            <a:audioFile r:link="rId1"/>
          </p:nvPr>
        </p:nvPicPr>
        <p:blipFill>
          <a:blip r:embed="rId6"/>
          <a:stretch>
            <a:fillRect/>
          </a:stretch>
        </p:blipFill>
        <p:spPr>
          <a:xfrm>
            <a:off x="882650" y="13477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9958" fill="hold"/>
                                        <p:tgtEl>
                                          <p:spTgt spid="12"/>
                                        </p:tgtEl>
                                      </p:cBhvr>
                                    </p:cmd>
                                  </p:childTnLst>
                                </p:cTn>
                              </p:par>
                            </p:childTnLst>
                          </p:cTn>
                        </p:par>
                      </p:childTnLst>
                    </p:cTn>
                  </p:par>
                </p:childTnLst>
              </p:cTn>
              <p:nextCondLst>
                <p:cond evt="onClick" delay="0">
                  <p:tgtEl>
                    <p:spTgt spid="12"/>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a:hlinkClick r:id="rId3" action="ppaction://hlinksldjump"/>
          </p:cNvPr>
          <p:cNvPicPr>
            <a:picLocks noChangeAspect="1" noChangeArrowheads="1"/>
          </p:cNvPicPr>
          <p:nvPr/>
        </p:nvPicPr>
        <p:blipFill>
          <a:blip r:embed="rId4"/>
          <a:srcRect/>
          <a:stretch>
            <a:fillRect/>
          </a:stretch>
        </p:blipFill>
        <p:spPr bwMode="auto">
          <a:xfrm>
            <a:off x="6286512" y="5110655"/>
            <a:ext cx="936161" cy="747237"/>
          </a:xfrm>
          <a:prstGeom prst="rect">
            <a:avLst/>
          </a:prstGeom>
          <a:noFill/>
          <a:ln w="9525">
            <a:noFill/>
            <a:miter lim="800000"/>
            <a:headEnd/>
            <a:tailEnd/>
          </a:ln>
        </p:spPr>
      </p:pic>
      <p:pic>
        <p:nvPicPr>
          <p:cNvPr id="22" name="Picture 3"/>
          <p:cNvPicPr>
            <a:picLocks noChangeAspect="1" noChangeArrowheads="1"/>
          </p:cNvPicPr>
          <p:nvPr/>
        </p:nvPicPr>
        <p:blipFill>
          <a:blip r:embed="rId5" cstate="print"/>
          <a:srcRect/>
          <a:stretch>
            <a:fillRect/>
          </a:stretch>
        </p:blipFill>
        <p:spPr bwMode="auto">
          <a:xfrm>
            <a:off x="-7938" y="9302"/>
            <a:ext cx="4645026" cy="1187450"/>
          </a:xfrm>
          <a:prstGeom prst="rect">
            <a:avLst/>
          </a:prstGeom>
          <a:noFill/>
          <a:ln w="9525">
            <a:noFill/>
            <a:miter lim="800000"/>
            <a:headEnd/>
            <a:tailEnd/>
          </a:ln>
        </p:spPr>
      </p:pic>
      <p:grpSp>
        <p:nvGrpSpPr>
          <p:cNvPr id="18434" name="组合 19"/>
          <p:cNvGrpSpPr>
            <a:grpSpLocks/>
          </p:cNvGrpSpPr>
          <p:nvPr/>
        </p:nvGrpSpPr>
        <p:grpSpPr bwMode="auto">
          <a:xfrm>
            <a:off x="766763" y="1454150"/>
            <a:ext cx="8162925" cy="4189100"/>
            <a:chOff x="767290" y="1454150"/>
            <a:chExt cx="8162428" cy="4189117"/>
          </a:xfrm>
        </p:grpSpPr>
        <p:sp>
          <p:nvSpPr>
            <p:cNvPr id="18437" name="TextBox 19"/>
            <p:cNvSpPr txBox="1">
              <a:spLocks noChangeArrowheads="1"/>
            </p:cNvSpPr>
            <p:nvPr/>
          </p:nvSpPr>
          <p:spPr bwMode="auto">
            <a:xfrm>
              <a:off x="857224" y="1454150"/>
              <a:ext cx="4357975" cy="461667"/>
            </a:xfrm>
            <a:prstGeom prst="rect">
              <a:avLst/>
            </a:prstGeom>
            <a:noFill/>
            <a:ln w="9525">
              <a:noFill/>
              <a:miter lim="800000"/>
              <a:headEnd/>
              <a:tailEnd/>
            </a:ln>
          </p:spPr>
          <p:txBody>
            <a:bodyPr wrap="square">
              <a:spAutoFit/>
            </a:bodyPr>
            <a:lstStyle/>
            <a:p>
              <a:r>
                <a:rPr lang="en-US" altLang="zh-CN" sz="2400" b="1" dirty="0">
                  <a:latin typeface="Helvetica"/>
                  <a:ea typeface="Helvetica Neue"/>
                  <a:cs typeface="Helvetica Neue"/>
                </a:rPr>
                <a:t>Questions Previewing</a:t>
              </a:r>
              <a:endParaRPr lang="zh-CN" altLang="en-US" sz="24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9" name="矩形 18"/>
            <p:cNvSpPr/>
            <p:nvPr/>
          </p:nvSpPr>
          <p:spPr>
            <a:xfrm>
              <a:off x="857771" y="2170116"/>
              <a:ext cx="7498893" cy="892556"/>
            </a:xfrm>
            <a:prstGeom prst="rect">
              <a:avLst/>
            </a:prstGeom>
          </p:spPr>
          <p:txBody>
            <a:bodyPr>
              <a:spAutoFit/>
            </a:bodyPr>
            <a:lstStyle/>
            <a:p>
              <a:r>
                <a:rPr lang="en-US" altLang="zh-CN" sz="2400" dirty="0" smtClean="0">
                  <a:latin typeface="Helvetica"/>
                  <a:ea typeface="楷体_GB2312" pitchFamily="49" charset="-122"/>
                </a:rPr>
                <a:t>1. What does Chinese Americans refer to?</a:t>
              </a:r>
              <a:endParaRPr lang="zh-CN" altLang="en-US" sz="2400" dirty="0" smtClean="0">
                <a:latin typeface="Helvetica"/>
                <a:ea typeface="楷体_GB2312" pitchFamily="49" charset="-122"/>
              </a:endParaRPr>
            </a:p>
            <a:p>
              <a:r>
                <a:rPr lang="en-US" altLang="zh-CN" sz="2800" dirty="0" smtClean="0"/>
                <a:t> </a:t>
              </a:r>
              <a:endParaRPr lang="zh-CN" altLang="en-US" sz="2800" dirty="0" smtClean="0">
                <a:latin typeface="Helvetica"/>
                <a:ea typeface="楷体_GB2312" pitchFamily="49" charset="-122"/>
              </a:endParaRPr>
            </a:p>
          </p:txBody>
        </p:sp>
        <p:sp>
          <p:nvSpPr>
            <p:cNvPr id="18442" name="矩形 13"/>
            <p:cNvSpPr>
              <a:spLocks noChangeArrowheads="1"/>
            </p:cNvSpPr>
            <p:nvPr/>
          </p:nvSpPr>
          <p:spPr bwMode="auto">
            <a:xfrm>
              <a:off x="857224" y="3286131"/>
              <a:ext cx="8072494" cy="831000"/>
            </a:xfrm>
            <a:prstGeom prst="rect">
              <a:avLst/>
            </a:prstGeom>
            <a:noFill/>
            <a:ln w="9525">
              <a:noFill/>
              <a:miter lim="800000"/>
              <a:headEnd/>
              <a:tailEnd/>
            </a:ln>
          </p:spPr>
          <p:txBody>
            <a:bodyPr>
              <a:spAutoFit/>
            </a:bodyPr>
            <a:lstStyle/>
            <a:p>
              <a:pPr lvl="0" eaLnBrk="0" hangingPunct="0"/>
              <a:r>
                <a:rPr lang="en-US" altLang="zh-CN" sz="2400" dirty="0">
                  <a:latin typeface="Helvetica"/>
                  <a:ea typeface="楷体_GB2312"/>
                  <a:cs typeface="楷体_GB2312"/>
                </a:rPr>
                <a:t>2. </a:t>
              </a:r>
              <a:r>
                <a:rPr lang="en-US" altLang="zh-CN" sz="2400" dirty="0" smtClean="0">
                  <a:latin typeface="Helvetica"/>
                  <a:ea typeface="楷体_GB2312"/>
                  <a:cs typeface="楷体_GB2312"/>
                </a:rPr>
                <a:t>What stereotypes of Chinese Americans are   </a:t>
              </a:r>
            </a:p>
            <a:p>
              <a:pPr lvl="0" eaLnBrk="0" hangingPunct="0"/>
              <a:r>
                <a:rPr lang="en-US" altLang="zh-CN" sz="2400" dirty="0" smtClean="0">
                  <a:latin typeface="Helvetica"/>
                  <a:ea typeface="楷体_GB2312"/>
                  <a:cs typeface="楷体_GB2312"/>
                </a:rPr>
                <a:t>    depicted in the media?</a:t>
              </a:r>
              <a:endParaRPr lang="zh-CN" altLang="en-US" sz="2400" dirty="0" smtClean="0">
                <a:latin typeface="Helvetica"/>
                <a:ea typeface="楷体_GB2312"/>
                <a:cs typeface="楷体_GB2312"/>
              </a:endParaRPr>
            </a:p>
          </p:txBody>
        </p:sp>
        <p:grpSp>
          <p:nvGrpSpPr>
            <p:cNvPr id="18444" name="组合 23"/>
            <p:cNvGrpSpPr>
              <a:grpSpLocks/>
            </p:cNvGrpSpPr>
            <p:nvPr/>
          </p:nvGrpSpPr>
          <p:grpSpPr bwMode="auto">
            <a:xfrm>
              <a:off x="6279236" y="3753342"/>
              <a:ext cx="936104" cy="747240"/>
              <a:chOff x="7215340" y="2645721"/>
              <a:chExt cx="936104" cy="747240"/>
            </a:xfrm>
          </p:grpSpPr>
          <p:pic>
            <p:nvPicPr>
              <p:cNvPr id="18451" name="Picture 7">
                <a:hlinkClick r:id="rId3" action="ppaction://hlinksldjump"/>
              </p:cNvPr>
              <p:cNvPicPr>
                <a:picLocks noChangeAspect="1" noChangeArrowheads="1"/>
              </p:cNvPicPr>
              <p:nvPr/>
            </p:nvPicPr>
            <p:blipFill>
              <a:blip r:embed="rId4"/>
              <a:srcRect/>
              <a:stretch>
                <a:fillRect/>
              </a:stretch>
            </p:blipFill>
            <p:spPr bwMode="auto">
              <a:xfrm>
                <a:off x="7215340" y="2645721"/>
                <a:ext cx="936104" cy="747240"/>
              </a:xfrm>
              <a:prstGeom prst="rect">
                <a:avLst/>
              </a:prstGeom>
              <a:noFill/>
              <a:ln w="9525">
                <a:noFill/>
                <a:miter lim="800000"/>
                <a:headEnd/>
                <a:tailEnd/>
              </a:ln>
            </p:spPr>
          </p:pic>
          <p:sp>
            <p:nvSpPr>
              <p:cNvPr id="26" name="TextBox 25">
                <a:hlinkClick r:id="rId6" action="ppaction://hlinksldjump"/>
              </p:cNvPr>
              <p:cNvSpPr txBox="1"/>
              <p:nvPr/>
            </p:nvSpPr>
            <p:spPr>
              <a:xfrm>
                <a:off x="7272021" y="2848445"/>
                <a:ext cx="665123" cy="401640"/>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nvGrpSpPr>
            <p:cNvPr id="18446" name="组合 29"/>
            <p:cNvGrpSpPr>
              <a:grpSpLocks/>
            </p:cNvGrpSpPr>
            <p:nvPr/>
          </p:nvGrpSpPr>
          <p:grpSpPr bwMode="auto">
            <a:xfrm>
              <a:off x="6286703" y="2571749"/>
              <a:ext cx="936104" cy="747240"/>
              <a:chOff x="7091331" y="2535698"/>
              <a:chExt cx="936104" cy="747240"/>
            </a:xfrm>
          </p:grpSpPr>
          <p:pic>
            <p:nvPicPr>
              <p:cNvPr id="18447" name="Picture 7">
                <a:hlinkClick r:id="rId3" action="ppaction://hlinksldjump"/>
              </p:cNvPr>
              <p:cNvPicPr>
                <a:picLocks noChangeAspect="1" noChangeArrowheads="1"/>
              </p:cNvPicPr>
              <p:nvPr/>
            </p:nvPicPr>
            <p:blipFill>
              <a:blip r:embed="rId4"/>
              <a:srcRect/>
              <a:stretch>
                <a:fillRect/>
              </a:stretch>
            </p:blipFill>
            <p:spPr bwMode="auto">
              <a:xfrm>
                <a:off x="7091331" y="2535698"/>
                <a:ext cx="936104" cy="747240"/>
              </a:xfrm>
              <a:prstGeom prst="rect">
                <a:avLst/>
              </a:prstGeom>
              <a:noFill/>
              <a:ln w="9525">
                <a:noFill/>
                <a:miter lim="800000"/>
                <a:headEnd/>
                <a:tailEnd/>
              </a:ln>
            </p:spPr>
          </p:pic>
          <p:sp>
            <p:nvSpPr>
              <p:cNvPr id="32" name="TextBox 31">
                <a:hlinkClick r:id="rId7" action="ppaction://hlinksldjump"/>
              </p:cNvPr>
              <p:cNvSpPr txBox="1"/>
              <p:nvPr/>
            </p:nvSpPr>
            <p:spPr>
              <a:xfrm>
                <a:off x="7140546" y="2705566"/>
                <a:ext cx="665122" cy="401639"/>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pic>
        <p:nvPicPr>
          <p:cNvPr id="18435" name="Picture 4">
            <a:hlinkClick r:id="rId8" action="ppaction://hlinksldjump"/>
          </p:cNvPr>
          <p:cNvPicPr>
            <a:picLocks noChangeAspect="1" noChangeArrowheads="1"/>
          </p:cNvPicPr>
          <p:nvPr/>
        </p:nvPicPr>
        <p:blipFill>
          <a:blip r:embed="rId9">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20" name="TextBox 19"/>
          <p:cNvSpPr txBox="1"/>
          <p:nvPr/>
        </p:nvSpPr>
        <p:spPr>
          <a:xfrm>
            <a:off x="804863" y="328199"/>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1" name="矩形 12"/>
          <p:cNvSpPr>
            <a:spLocks noChangeArrowheads="1"/>
          </p:cNvSpPr>
          <p:nvPr/>
        </p:nvSpPr>
        <p:spPr bwMode="auto">
          <a:xfrm>
            <a:off x="4728680" y="357166"/>
            <a:ext cx="4105758" cy="523220"/>
          </a:xfrm>
          <a:prstGeom prst="rect">
            <a:avLst/>
          </a:prstGeom>
          <a:noFill/>
          <a:ln w="9525">
            <a:noFill/>
            <a:miter lim="800000"/>
            <a:headEnd/>
            <a:tailEnd/>
          </a:ln>
        </p:spPr>
        <p:txBody>
          <a:bodyPr wrap="square">
            <a:spAutoFit/>
          </a:bodyPr>
          <a:lstStyle/>
          <a:p>
            <a:pPr eaLnBrk="0" hangingPunct="0"/>
            <a:r>
              <a:rPr lang="en-US" altLang="zh-CN" sz="2800" b="1" dirty="0" smtClean="0">
                <a:solidFill>
                  <a:srgbClr val="0070C0"/>
                </a:solidFill>
                <a:latin typeface="Helvetica" pitchFamily="34" charset="0"/>
                <a:ea typeface="Helvetica Neue"/>
                <a:cs typeface="Helvetica Neue"/>
              </a:rPr>
              <a:t>Chinese Americans</a:t>
            </a:r>
          </a:p>
        </p:txBody>
      </p:sp>
      <p:sp>
        <p:nvSpPr>
          <p:cNvPr id="27" name="矩形 13"/>
          <p:cNvSpPr>
            <a:spLocks noChangeArrowheads="1"/>
          </p:cNvSpPr>
          <p:nvPr/>
        </p:nvSpPr>
        <p:spPr bwMode="auto">
          <a:xfrm>
            <a:off x="857224" y="4598267"/>
            <a:ext cx="8072986" cy="830997"/>
          </a:xfrm>
          <a:prstGeom prst="rect">
            <a:avLst/>
          </a:prstGeom>
          <a:noFill/>
          <a:ln w="9525">
            <a:noFill/>
            <a:miter lim="800000"/>
            <a:headEnd/>
            <a:tailEnd/>
          </a:ln>
        </p:spPr>
        <p:txBody>
          <a:bodyPr>
            <a:spAutoFit/>
          </a:bodyPr>
          <a:lstStyle/>
          <a:p>
            <a:pPr eaLnBrk="0" hangingPunct="0"/>
            <a:r>
              <a:rPr lang="en-US" altLang="zh-CN" sz="2400" dirty="0" smtClean="0">
                <a:latin typeface="Helvetica"/>
                <a:ea typeface="楷体_GB2312"/>
                <a:cs typeface="楷体_GB2312"/>
              </a:rPr>
              <a:t>3. What are the popular columns in the history</a:t>
            </a:r>
          </a:p>
          <a:p>
            <a:pPr eaLnBrk="0" hangingPunct="0"/>
            <a:r>
              <a:rPr lang="en-US" altLang="zh-CN" sz="2400" dirty="0" smtClean="0">
                <a:latin typeface="Helvetica"/>
                <a:ea typeface="楷体_GB2312"/>
                <a:cs typeface="楷体_GB2312"/>
              </a:rPr>
              <a:t>    of the </a:t>
            </a:r>
            <a:r>
              <a:rPr lang="en-US" altLang="zh-CN" sz="2400" i="1" dirty="0" smtClean="0">
                <a:latin typeface="Helvetica"/>
                <a:ea typeface="楷体_GB2312"/>
                <a:cs typeface="楷体_GB2312"/>
              </a:rPr>
              <a:t>New York Times Magazine</a:t>
            </a:r>
            <a:r>
              <a:rPr lang="en-US" altLang="zh-CN" sz="2400" dirty="0" smtClean="0">
                <a:latin typeface="Helvetica"/>
                <a:ea typeface="楷体_GB2312"/>
                <a:cs typeface="楷体_GB2312"/>
              </a:rPr>
              <a:t>?</a:t>
            </a:r>
            <a:endParaRPr lang="zh-CN" altLang="en-US" sz="2400" dirty="0" smtClean="0">
              <a:latin typeface="Helvetica"/>
              <a:ea typeface="楷体_GB2312"/>
              <a:cs typeface="楷体_GB2312"/>
            </a:endParaRPr>
          </a:p>
        </p:txBody>
      </p:sp>
      <p:sp>
        <p:nvSpPr>
          <p:cNvPr id="28" name="TextBox 27">
            <a:hlinkClick r:id="rId10" action="ppaction://hlinksldjump"/>
          </p:cNvPr>
          <p:cNvSpPr txBox="1"/>
          <p:nvPr/>
        </p:nvSpPr>
        <p:spPr bwMode="auto">
          <a:xfrm>
            <a:off x="6335729" y="5286388"/>
            <a:ext cx="665163" cy="401638"/>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2015年修改\图片2.jpg"/>
          <p:cNvPicPr>
            <a:picLocks noChangeAspect="1" noChangeArrowheads="1"/>
          </p:cNvPicPr>
          <p:nvPr/>
        </p:nvPicPr>
        <p:blipFill>
          <a:blip r:embed="rId3"/>
          <a:srcRect/>
          <a:stretch>
            <a:fillRect/>
          </a:stretch>
        </p:blipFill>
        <p:spPr bwMode="auto">
          <a:xfrm>
            <a:off x="500034" y="2285992"/>
            <a:ext cx="7923212" cy="3643027"/>
          </a:xfrm>
          <a:prstGeom prst="rect">
            <a:avLst/>
          </a:prstGeom>
          <a:noFill/>
          <a:ln w="9525">
            <a:noFill/>
            <a:miter lim="800000"/>
            <a:headEnd/>
            <a:tailEnd/>
          </a:ln>
        </p:spPr>
      </p:pic>
      <p:sp>
        <p:nvSpPr>
          <p:cNvPr id="19459"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89" y="1928802"/>
            <a:ext cx="7655985"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9" name="矩形 18"/>
          <p:cNvSpPr/>
          <p:nvPr/>
        </p:nvSpPr>
        <p:spPr>
          <a:xfrm>
            <a:off x="857250" y="1464878"/>
            <a:ext cx="7499350" cy="892552"/>
          </a:xfrm>
          <a:prstGeom prst="rect">
            <a:avLst/>
          </a:prstGeom>
        </p:spPr>
        <p:txBody>
          <a:bodyPr>
            <a:spAutoFit/>
          </a:bodyPr>
          <a:lstStyle/>
          <a:p>
            <a:r>
              <a:rPr lang="en-US" altLang="zh-CN" sz="2400" dirty="0" smtClean="0">
                <a:latin typeface="Helvetica"/>
                <a:ea typeface="楷体_GB2312" pitchFamily="49" charset="-122"/>
              </a:rPr>
              <a:t> </a:t>
            </a:r>
            <a:r>
              <a:rPr lang="en-US" altLang="zh-CN" sz="2800" dirty="0" smtClean="0">
                <a:latin typeface="Helvetica"/>
                <a:ea typeface="楷体_GB2312" pitchFamily="49" charset="-122"/>
              </a:rPr>
              <a:t>1. What does Chinese Americans refer to?</a:t>
            </a:r>
            <a:endParaRPr lang="zh-CN" altLang="en-US" sz="2800" dirty="0" smtClean="0">
              <a:latin typeface="Helvetica"/>
              <a:ea typeface="楷体_GB2312" pitchFamily="49" charset="-122"/>
            </a:endParaRPr>
          </a:p>
          <a:p>
            <a:pPr marL="457200" indent="-457200">
              <a:buAutoNum type="arabicPeriod"/>
            </a:pPr>
            <a:endParaRPr lang="zh-CN" altLang="en-US" sz="2400" dirty="0">
              <a:latin typeface="Helvetica"/>
              <a:ea typeface="楷体_GB2312" pitchFamily="49" charset="-122"/>
            </a:endParaRPr>
          </a:p>
        </p:txBody>
      </p:sp>
      <p:sp>
        <p:nvSpPr>
          <p:cNvPr id="20" name="矩形 19"/>
          <p:cNvSpPr>
            <a:spLocks noChangeArrowheads="1"/>
          </p:cNvSpPr>
          <p:nvPr/>
        </p:nvSpPr>
        <p:spPr bwMode="auto">
          <a:xfrm>
            <a:off x="1214414" y="2492891"/>
            <a:ext cx="6494481" cy="3007811"/>
          </a:xfrm>
          <a:prstGeom prst="rect">
            <a:avLst/>
          </a:prstGeom>
          <a:noFill/>
          <a:ln w="9525">
            <a:noFill/>
            <a:miter lim="800000"/>
            <a:headEnd/>
            <a:tailEnd/>
          </a:ln>
        </p:spPr>
        <p:txBody>
          <a:bodyPr wrap="square">
            <a:spAutoFit/>
          </a:bodyPr>
          <a:lstStyle/>
          <a:p>
            <a:pPr marL="342900" indent="-342900">
              <a:lnSpc>
                <a:spcPct val="110000"/>
              </a:lnSpc>
            </a:pPr>
            <a:endParaRPr lang="zh-CN" altLang="en-US" sz="2400" dirty="0">
              <a:latin typeface="Helvetica"/>
              <a:ea typeface="楷体_GB2312"/>
              <a:cs typeface="楷体_GB2312"/>
            </a:endParaRPr>
          </a:p>
          <a:p>
            <a:pPr>
              <a:lnSpc>
                <a:spcPct val="150000"/>
              </a:lnSpc>
            </a:pPr>
            <a:r>
              <a:rPr lang="en-US" altLang="zh-CN" sz="2800" dirty="0" smtClean="0">
                <a:latin typeface="Helvetica"/>
                <a:ea typeface="楷体_GB2312"/>
                <a:cs typeface="楷体_GB2312"/>
              </a:rPr>
              <a:t>The term “Chinese Americans” refers to Americans of Chinese descent. It also includes those with partial Chinese ancestry.</a:t>
            </a:r>
            <a:endParaRPr lang="zh-CN" altLang="en-US" sz="2800" dirty="0" smtClean="0">
              <a:latin typeface="Helvetica"/>
              <a:ea typeface="楷体_GB2312"/>
              <a:cs typeface="楷体_GB2312"/>
            </a:endParaRPr>
          </a:p>
        </p:txBody>
      </p:sp>
      <p:pic>
        <p:nvPicPr>
          <p:cNvPr id="19465" name="Picture 2" descr="E:\2014素材\5009\28.png"/>
          <p:cNvPicPr>
            <a:picLocks noChangeAspect="1" noChangeArrowheads="1"/>
          </p:cNvPicPr>
          <p:nvPr/>
        </p:nvPicPr>
        <p:blipFill>
          <a:blip r:embed="rId4"/>
          <a:srcRect/>
          <a:stretch>
            <a:fillRect/>
          </a:stretch>
        </p:blipFill>
        <p:spPr bwMode="auto">
          <a:xfrm rot="927281">
            <a:off x="7499350" y="2426394"/>
            <a:ext cx="1219200" cy="1219200"/>
          </a:xfrm>
          <a:prstGeom prst="rect">
            <a:avLst/>
          </a:prstGeom>
          <a:noFill/>
          <a:ln w="9525">
            <a:noFill/>
            <a:miter lim="800000"/>
            <a:headEnd/>
            <a:tailEnd/>
          </a:ln>
        </p:spPr>
      </p:pic>
      <p:pic>
        <p:nvPicPr>
          <p:cNvPr id="19466" name="Picture 4">
            <a:hlinkClick r:id="rId5" action="ppaction://hlinksldjump"/>
          </p:cNvPr>
          <p:cNvPicPr>
            <a:picLocks noChangeAspect="1" noChangeArrowheads="1"/>
          </p:cNvPicPr>
          <p:nvPr/>
        </p:nvPicPr>
        <p:blipFill>
          <a:blip r:embed="rId6"/>
          <a:srcRect/>
          <a:stretch>
            <a:fillRect/>
          </a:stretch>
        </p:blipFill>
        <p:spPr bwMode="auto">
          <a:xfrm>
            <a:off x="8423275" y="6256338"/>
            <a:ext cx="434975" cy="458787"/>
          </a:xfrm>
          <a:prstGeom prst="rect">
            <a:avLst/>
          </a:prstGeom>
          <a:noFill/>
          <a:ln w="9525">
            <a:noFill/>
            <a:miter lim="800000"/>
            <a:headEnd/>
            <a:tailEnd/>
          </a:ln>
        </p:spPr>
      </p:pic>
      <p:pic>
        <p:nvPicPr>
          <p:cNvPr id="10" name="Picture 3"/>
          <p:cNvPicPr>
            <a:picLocks noChangeAspect="1" noChangeArrowheads="1"/>
          </p:cNvPicPr>
          <p:nvPr/>
        </p:nvPicPr>
        <p:blipFill>
          <a:blip r:embed="rId7" cstate="print"/>
          <a:srcRect/>
          <a:stretch>
            <a:fillRect/>
          </a:stretch>
        </p:blipFill>
        <p:spPr bwMode="auto">
          <a:xfrm>
            <a:off x="-7938" y="9302"/>
            <a:ext cx="4645026" cy="1187450"/>
          </a:xfrm>
          <a:prstGeom prst="rect">
            <a:avLst/>
          </a:prstGeom>
          <a:noFill/>
          <a:ln w="9525">
            <a:noFill/>
            <a:miter lim="800000"/>
            <a:headEnd/>
            <a:tailEnd/>
          </a:ln>
        </p:spPr>
      </p:pic>
      <p:sp>
        <p:nvSpPr>
          <p:cNvPr id="12" name="TextBox 11"/>
          <p:cNvSpPr txBox="1"/>
          <p:nvPr/>
        </p:nvSpPr>
        <p:spPr>
          <a:xfrm>
            <a:off x="804863" y="328199"/>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13" name="矩形 12"/>
          <p:cNvSpPr>
            <a:spLocks noChangeArrowheads="1"/>
          </p:cNvSpPr>
          <p:nvPr/>
        </p:nvSpPr>
        <p:spPr bwMode="auto">
          <a:xfrm>
            <a:off x="4728680" y="357166"/>
            <a:ext cx="4105758" cy="461665"/>
          </a:xfrm>
          <a:prstGeom prst="rect">
            <a:avLst/>
          </a:prstGeom>
          <a:noFill/>
          <a:ln w="9525">
            <a:noFill/>
            <a:miter lim="800000"/>
            <a:headEnd/>
            <a:tailEnd/>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the United Arab Emirates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2015年修改\图片2.jpg"/>
          <p:cNvPicPr>
            <a:picLocks noChangeAspect="1" noChangeArrowheads="1"/>
          </p:cNvPicPr>
          <p:nvPr/>
        </p:nvPicPr>
        <p:blipFill>
          <a:blip r:embed="rId3"/>
          <a:srcRect/>
          <a:stretch>
            <a:fillRect/>
          </a:stretch>
        </p:blipFill>
        <p:spPr bwMode="auto">
          <a:xfrm>
            <a:off x="500062" y="2196452"/>
            <a:ext cx="8301881" cy="4232944"/>
          </a:xfrm>
          <a:prstGeom prst="rect">
            <a:avLst/>
          </a:prstGeom>
          <a:noFill/>
          <a:ln w="9525">
            <a:noFill/>
            <a:miter lim="800000"/>
            <a:headEnd/>
            <a:tailEnd/>
          </a:ln>
        </p:spPr>
      </p:pic>
      <p:sp>
        <p:nvSpPr>
          <p:cNvPr id="20483"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89" y="1928802"/>
            <a:ext cx="8034655"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487" name="矩形 18"/>
          <p:cNvSpPr>
            <a:spLocks noChangeArrowheads="1"/>
          </p:cNvSpPr>
          <p:nvPr/>
        </p:nvSpPr>
        <p:spPr bwMode="auto">
          <a:xfrm>
            <a:off x="857250" y="1285860"/>
            <a:ext cx="9001125" cy="954107"/>
          </a:xfrm>
          <a:prstGeom prst="rect">
            <a:avLst/>
          </a:prstGeom>
          <a:noFill/>
          <a:ln w="9525">
            <a:noFill/>
            <a:miter lim="800000"/>
            <a:headEnd/>
            <a:tailEnd/>
          </a:ln>
        </p:spPr>
        <p:txBody>
          <a:bodyPr>
            <a:spAutoFit/>
          </a:bodyPr>
          <a:lstStyle/>
          <a:p>
            <a:pPr lvl="0" eaLnBrk="0" hangingPunct="0"/>
            <a:r>
              <a:rPr lang="en-US" altLang="zh-CN" sz="2800" dirty="0" smtClean="0">
                <a:solidFill>
                  <a:prstClr val="black"/>
                </a:solidFill>
                <a:latin typeface="Helvetica"/>
                <a:ea typeface="楷体_GB2312"/>
                <a:cs typeface="楷体_GB2312"/>
              </a:rPr>
              <a:t>2. What </a:t>
            </a:r>
            <a:r>
              <a:rPr lang="en-US" altLang="zh-CN" sz="2800" dirty="0" smtClean="0">
                <a:latin typeface="Helvetica"/>
                <a:ea typeface="楷体_GB2312"/>
                <a:cs typeface="楷体_GB2312"/>
              </a:rPr>
              <a:t>stereotypes of Chinese Americans</a:t>
            </a:r>
            <a:r>
              <a:rPr lang="en-US" altLang="zh-CN" sz="2800" dirty="0" smtClean="0"/>
              <a:t>   </a:t>
            </a:r>
          </a:p>
          <a:p>
            <a:pPr lvl="0" eaLnBrk="0" hangingPunct="0"/>
            <a:r>
              <a:rPr lang="en-US" altLang="zh-CN" sz="2800" dirty="0" smtClean="0">
                <a:latin typeface="Helvetica"/>
                <a:ea typeface="楷体_GB2312"/>
                <a:cs typeface="楷体_GB2312"/>
              </a:rPr>
              <a:t>    are depicted in the media?</a:t>
            </a:r>
            <a:endParaRPr lang="zh-CN" altLang="en-US" sz="2800" dirty="0" smtClean="0">
              <a:latin typeface="Helvetica"/>
              <a:ea typeface="楷体_GB2312"/>
              <a:cs typeface="楷体_GB2312"/>
            </a:endParaRPr>
          </a:p>
        </p:txBody>
      </p:sp>
      <p:sp>
        <p:nvSpPr>
          <p:cNvPr id="20" name="矩形 19"/>
          <p:cNvSpPr>
            <a:spLocks noChangeArrowheads="1"/>
          </p:cNvSpPr>
          <p:nvPr/>
        </p:nvSpPr>
        <p:spPr bwMode="auto">
          <a:xfrm>
            <a:off x="1450207" y="2227935"/>
            <a:ext cx="6765132" cy="4844403"/>
          </a:xfrm>
          <a:prstGeom prst="rect">
            <a:avLst/>
          </a:prstGeom>
          <a:noFill/>
          <a:ln w="9525">
            <a:noFill/>
            <a:miter lim="800000"/>
            <a:headEnd/>
            <a:tailEnd/>
          </a:ln>
        </p:spPr>
        <p:txBody>
          <a:bodyPr wrap="square">
            <a:spAutoFit/>
          </a:bodyPr>
          <a:lstStyle/>
          <a:p>
            <a:pPr marL="342900" indent="-342900">
              <a:lnSpc>
                <a:spcPct val="120000"/>
              </a:lnSpc>
            </a:pPr>
            <a:endParaRPr lang="en-US" altLang="zh-CN" sz="2400" dirty="0">
              <a:latin typeface="Helvetica"/>
              <a:ea typeface="楷体_GB2312"/>
              <a:cs typeface="楷体_GB2312"/>
            </a:endParaRPr>
          </a:p>
          <a:p>
            <a:pPr marL="531813" indent="-354013" algn="just">
              <a:buFont typeface="Arial" pitchFamily="34" charset="0"/>
              <a:buChar char="•"/>
            </a:pPr>
            <a:r>
              <a:rPr lang="en-US" altLang="zh-CN" sz="2800" dirty="0" smtClean="0">
                <a:latin typeface="Helvetica"/>
                <a:ea typeface="楷体_GB2312"/>
                <a:cs typeface="楷体_GB2312"/>
              </a:rPr>
              <a:t>Chinese Americans are “foreign” and “unassimilated”.    </a:t>
            </a:r>
          </a:p>
          <a:p>
            <a:pPr marL="177800" algn="just">
              <a:buFont typeface="Arial" pitchFamily="34" charset="0"/>
              <a:buChar char="•"/>
            </a:pPr>
            <a:r>
              <a:rPr lang="en-US" altLang="zh-CN" sz="2800" dirty="0" smtClean="0">
                <a:latin typeface="Helvetica"/>
                <a:ea typeface="楷体_GB2312"/>
                <a:cs typeface="楷体_GB2312"/>
              </a:rPr>
              <a:t>   Chinese are alien predators.    </a:t>
            </a:r>
          </a:p>
          <a:p>
            <a:pPr marL="177800" algn="just">
              <a:buFont typeface="Arial" pitchFamily="34" charset="0"/>
              <a:buChar char="•"/>
            </a:pPr>
            <a:r>
              <a:rPr lang="en-US" altLang="zh-CN" sz="2800" dirty="0" smtClean="0">
                <a:latin typeface="Helvetica"/>
                <a:ea typeface="楷体_GB2312"/>
                <a:cs typeface="楷体_GB2312"/>
              </a:rPr>
              <a:t>   Chinese Americans are restricted to</a:t>
            </a:r>
          </a:p>
          <a:p>
            <a:pPr marL="627063" indent="-531813" algn="just"/>
            <a:r>
              <a:rPr lang="en-US" altLang="zh-CN" sz="2800" dirty="0" smtClean="0">
                <a:latin typeface="Helvetica"/>
                <a:ea typeface="楷体_GB2312"/>
                <a:cs typeface="楷体_GB2312"/>
              </a:rPr>
              <a:t>      clichéd occupations.</a:t>
            </a:r>
          </a:p>
          <a:p>
            <a:pPr marL="177800" algn="just">
              <a:buFont typeface="Arial" pitchFamily="34" charset="0"/>
              <a:buChar char="•"/>
            </a:pPr>
            <a:r>
              <a:rPr lang="en-US" altLang="zh-CN" sz="2800" dirty="0" smtClean="0">
                <a:latin typeface="Helvetica"/>
                <a:ea typeface="楷体_GB2312"/>
                <a:cs typeface="楷体_GB2312"/>
              </a:rPr>
              <a:t>   Chinese Americans are polite. </a:t>
            </a:r>
          </a:p>
          <a:p>
            <a:pPr marL="177800" algn="just">
              <a:buFont typeface="Arial" pitchFamily="34" charset="0"/>
              <a:buChar char="•"/>
            </a:pPr>
            <a:r>
              <a:rPr lang="en-US" altLang="zh-CN" sz="2800" dirty="0" smtClean="0">
                <a:latin typeface="Helvetica"/>
                <a:ea typeface="楷体_GB2312"/>
                <a:cs typeface="楷体_GB2312"/>
              </a:rPr>
              <a:t>   Chinese Americans as a whole are a</a:t>
            </a:r>
          </a:p>
          <a:p>
            <a:pPr marL="355600" indent="-355600" algn="just"/>
            <a:r>
              <a:rPr lang="en-US" altLang="zh-CN" sz="2800" dirty="0" smtClean="0">
                <a:latin typeface="Helvetica"/>
                <a:ea typeface="楷体_GB2312"/>
                <a:cs typeface="楷体_GB2312"/>
              </a:rPr>
              <a:t>       model minority.</a:t>
            </a:r>
          </a:p>
          <a:p>
            <a:endParaRPr lang="en-US" altLang="zh-CN" sz="2800" dirty="0" smtClean="0">
              <a:latin typeface="Helvetica"/>
              <a:ea typeface="楷体_GB2312"/>
              <a:cs typeface="楷体_GB2312"/>
            </a:endParaRPr>
          </a:p>
          <a:p>
            <a:endParaRPr lang="zh-CN" altLang="en-US" sz="2800" dirty="0" smtClean="0">
              <a:latin typeface="Helvetica"/>
              <a:ea typeface="楷体_GB2312"/>
              <a:cs typeface="楷体_GB2312"/>
            </a:endParaRPr>
          </a:p>
        </p:txBody>
      </p:sp>
      <p:pic>
        <p:nvPicPr>
          <p:cNvPr id="20490" name="Picture 4">
            <a:hlinkClick r:id="rId4" action="ppaction://hlinksldjump"/>
          </p:cNvPr>
          <p:cNvPicPr>
            <a:picLocks noChangeAspect="1" noChangeArrowheads="1"/>
          </p:cNvPicPr>
          <p:nvPr/>
        </p:nvPicPr>
        <p:blipFill>
          <a:blip r:embed="rId5"/>
          <a:srcRect/>
          <a:stretch>
            <a:fillRect/>
          </a:stretch>
        </p:blipFill>
        <p:spPr bwMode="auto">
          <a:xfrm>
            <a:off x="8423275" y="6256338"/>
            <a:ext cx="434975" cy="458787"/>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srcRect/>
          <a:stretch>
            <a:fillRect/>
          </a:stretch>
        </p:blipFill>
        <p:spPr bwMode="auto">
          <a:xfrm>
            <a:off x="-7938" y="9302"/>
            <a:ext cx="4645026" cy="1187450"/>
          </a:xfrm>
          <a:prstGeom prst="rect">
            <a:avLst/>
          </a:prstGeom>
          <a:noFill/>
          <a:ln w="9525">
            <a:noFill/>
            <a:miter lim="800000"/>
            <a:headEnd/>
            <a:tailEnd/>
          </a:ln>
        </p:spPr>
      </p:pic>
      <p:sp>
        <p:nvSpPr>
          <p:cNvPr id="12" name="TextBox 11"/>
          <p:cNvSpPr txBox="1"/>
          <p:nvPr/>
        </p:nvSpPr>
        <p:spPr>
          <a:xfrm>
            <a:off x="804863" y="328199"/>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13" name="矩形 12"/>
          <p:cNvSpPr>
            <a:spLocks noChangeArrowheads="1"/>
          </p:cNvSpPr>
          <p:nvPr/>
        </p:nvSpPr>
        <p:spPr bwMode="auto">
          <a:xfrm>
            <a:off x="4728680" y="428604"/>
            <a:ext cx="4105758" cy="461665"/>
          </a:xfrm>
          <a:prstGeom prst="rect">
            <a:avLst/>
          </a:prstGeom>
          <a:noFill/>
          <a:ln w="9525">
            <a:noFill/>
            <a:miter lim="800000"/>
            <a:headEnd/>
            <a:tailEnd/>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the United Arab Emirates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2015年修改\图片2.jpg"/>
          <p:cNvPicPr>
            <a:picLocks noChangeAspect="1" noChangeArrowheads="1"/>
          </p:cNvPicPr>
          <p:nvPr/>
        </p:nvPicPr>
        <p:blipFill>
          <a:blip r:embed="rId3"/>
          <a:srcRect/>
          <a:stretch>
            <a:fillRect/>
          </a:stretch>
        </p:blipFill>
        <p:spPr bwMode="auto">
          <a:xfrm>
            <a:off x="500034" y="2357430"/>
            <a:ext cx="8301881" cy="3357586"/>
          </a:xfrm>
          <a:prstGeom prst="rect">
            <a:avLst/>
          </a:prstGeom>
          <a:noFill/>
          <a:ln w="9525">
            <a:noFill/>
            <a:miter lim="800000"/>
            <a:headEnd/>
            <a:tailEnd/>
          </a:ln>
        </p:spPr>
      </p:pic>
      <p:sp>
        <p:nvSpPr>
          <p:cNvPr id="20483"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89" y="1929113"/>
            <a:ext cx="8034655"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487" name="矩形 18"/>
          <p:cNvSpPr>
            <a:spLocks noChangeArrowheads="1"/>
          </p:cNvSpPr>
          <p:nvPr/>
        </p:nvSpPr>
        <p:spPr bwMode="auto">
          <a:xfrm>
            <a:off x="857250" y="1285860"/>
            <a:ext cx="9001125" cy="954107"/>
          </a:xfrm>
          <a:prstGeom prst="rect">
            <a:avLst/>
          </a:prstGeom>
          <a:noFill/>
          <a:ln w="9525">
            <a:noFill/>
            <a:miter lim="800000"/>
            <a:headEnd/>
            <a:tailEnd/>
          </a:ln>
        </p:spPr>
        <p:txBody>
          <a:bodyPr>
            <a:spAutoFit/>
          </a:bodyPr>
          <a:lstStyle/>
          <a:p>
            <a:r>
              <a:rPr lang="en-US" altLang="zh-CN" sz="2800" dirty="0" smtClean="0">
                <a:solidFill>
                  <a:prstClr val="black"/>
                </a:solidFill>
                <a:latin typeface="Helvetica"/>
                <a:ea typeface="楷体_GB2312"/>
                <a:cs typeface="楷体_GB2312"/>
              </a:rPr>
              <a:t>3. </a:t>
            </a:r>
            <a:r>
              <a:rPr lang="en-US" altLang="zh-CN" sz="2800" dirty="0" smtClean="0">
                <a:latin typeface="Helvetica"/>
                <a:ea typeface="楷体_GB2312"/>
                <a:cs typeface="楷体_GB2312"/>
              </a:rPr>
              <a:t>What are the popular columns in the history</a:t>
            </a:r>
          </a:p>
          <a:p>
            <a:r>
              <a:rPr lang="en-US" altLang="zh-CN" sz="2800" dirty="0" smtClean="0">
                <a:latin typeface="Helvetica"/>
                <a:ea typeface="楷体_GB2312"/>
                <a:cs typeface="楷体_GB2312"/>
              </a:rPr>
              <a:t>    of the </a:t>
            </a:r>
            <a:r>
              <a:rPr lang="en-US" altLang="zh-CN" sz="2800" i="1" dirty="0" smtClean="0">
                <a:latin typeface="Helvetica"/>
                <a:ea typeface="楷体_GB2312"/>
                <a:cs typeface="楷体_GB2312"/>
              </a:rPr>
              <a:t>New York Times Magazine</a:t>
            </a:r>
            <a:r>
              <a:rPr lang="en-US" altLang="zh-CN" sz="2800" dirty="0" smtClean="0">
                <a:latin typeface="Helvetica"/>
                <a:ea typeface="楷体_GB2312"/>
                <a:cs typeface="楷体_GB2312"/>
              </a:rPr>
              <a:t>?</a:t>
            </a:r>
            <a:endParaRPr lang="zh-CN" altLang="en-US" sz="2800" dirty="0" smtClean="0">
              <a:latin typeface="Helvetica"/>
              <a:ea typeface="楷体_GB2312"/>
              <a:cs typeface="楷体_GB2312"/>
            </a:endParaRPr>
          </a:p>
        </p:txBody>
      </p:sp>
      <p:sp>
        <p:nvSpPr>
          <p:cNvPr id="20" name="矩形 19"/>
          <p:cNvSpPr>
            <a:spLocks noChangeArrowheads="1"/>
          </p:cNvSpPr>
          <p:nvPr/>
        </p:nvSpPr>
        <p:spPr bwMode="auto">
          <a:xfrm>
            <a:off x="1214414" y="2667859"/>
            <a:ext cx="7208861" cy="2689967"/>
          </a:xfrm>
          <a:prstGeom prst="rect">
            <a:avLst/>
          </a:prstGeom>
          <a:noFill/>
          <a:ln w="9525">
            <a:noFill/>
            <a:miter lim="800000"/>
            <a:headEnd/>
            <a:tailEnd/>
          </a:ln>
        </p:spPr>
        <p:txBody>
          <a:bodyPr wrap="square">
            <a:spAutoFit/>
          </a:bodyPr>
          <a:lstStyle/>
          <a:p>
            <a:pPr marL="342900" indent="-342900">
              <a:lnSpc>
                <a:spcPct val="120000"/>
              </a:lnSpc>
            </a:pPr>
            <a:endParaRPr lang="en-US" altLang="zh-CN" sz="2400" dirty="0">
              <a:latin typeface="Helvetica"/>
              <a:ea typeface="楷体_GB2312"/>
              <a:cs typeface="楷体_GB2312"/>
            </a:endParaRPr>
          </a:p>
          <a:p>
            <a:r>
              <a:rPr lang="en-US" altLang="zh-CN" sz="2800" dirty="0" smtClean="0">
                <a:latin typeface="Helvetica"/>
                <a:ea typeface="楷体_GB2312"/>
                <a:cs typeface="楷体_GB2312"/>
              </a:rPr>
              <a:t>Some of the popular columns in the history of the magazine are “On Language”, “The Ethicist”, “Consumed”, and “The Funny Pages”.</a:t>
            </a:r>
          </a:p>
          <a:p>
            <a:endParaRPr lang="zh-CN" altLang="en-US" sz="2800" dirty="0" smtClean="0">
              <a:latin typeface="Helvetica"/>
              <a:ea typeface="楷体_GB2312"/>
              <a:cs typeface="楷体_GB2312"/>
            </a:endParaRPr>
          </a:p>
        </p:txBody>
      </p:sp>
      <p:pic>
        <p:nvPicPr>
          <p:cNvPr id="20490" name="Picture 4">
            <a:hlinkClick r:id="rId4" action="ppaction://hlinksldjump"/>
          </p:cNvPr>
          <p:cNvPicPr>
            <a:picLocks noChangeAspect="1" noChangeArrowheads="1"/>
          </p:cNvPicPr>
          <p:nvPr/>
        </p:nvPicPr>
        <p:blipFill>
          <a:blip r:embed="rId5"/>
          <a:srcRect/>
          <a:stretch>
            <a:fillRect/>
          </a:stretch>
        </p:blipFill>
        <p:spPr bwMode="auto">
          <a:xfrm>
            <a:off x="8423275" y="6256338"/>
            <a:ext cx="434975" cy="458787"/>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srcRect/>
          <a:stretch>
            <a:fillRect/>
          </a:stretch>
        </p:blipFill>
        <p:spPr bwMode="auto">
          <a:xfrm>
            <a:off x="-7938" y="9302"/>
            <a:ext cx="4645026" cy="1187450"/>
          </a:xfrm>
          <a:prstGeom prst="rect">
            <a:avLst/>
          </a:prstGeom>
          <a:noFill/>
          <a:ln w="9525">
            <a:noFill/>
            <a:miter lim="800000"/>
            <a:headEnd/>
            <a:tailEnd/>
          </a:ln>
        </p:spPr>
      </p:pic>
      <p:sp>
        <p:nvSpPr>
          <p:cNvPr id="12" name="TextBox 11"/>
          <p:cNvSpPr txBox="1"/>
          <p:nvPr/>
        </p:nvSpPr>
        <p:spPr>
          <a:xfrm>
            <a:off x="804863" y="328199"/>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13" name="矩形 12"/>
          <p:cNvSpPr>
            <a:spLocks noChangeArrowheads="1"/>
          </p:cNvSpPr>
          <p:nvPr/>
        </p:nvSpPr>
        <p:spPr bwMode="auto">
          <a:xfrm>
            <a:off x="4728680" y="428604"/>
            <a:ext cx="4105758" cy="461665"/>
          </a:xfrm>
          <a:prstGeom prst="rect">
            <a:avLst/>
          </a:prstGeom>
          <a:noFill/>
          <a:ln w="9525">
            <a:noFill/>
            <a:miter lim="800000"/>
            <a:headEnd/>
            <a:tailEnd/>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the United Arab Emirates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8"/>
          <p:cNvGrpSpPr>
            <a:grpSpLocks/>
          </p:cNvGrpSpPr>
          <p:nvPr/>
        </p:nvGrpSpPr>
        <p:grpSpPr bwMode="auto">
          <a:xfrm>
            <a:off x="0" y="0"/>
            <a:ext cx="9144000" cy="6500834"/>
            <a:chOff x="0" y="0"/>
            <a:chExt cx="9144000" cy="6500406"/>
          </a:xfrm>
        </p:grpSpPr>
        <p:sp>
          <p:nvSpPr>
            <p:cNvPr id="29" name="Rectangle 6"/>
            <p:cNvSpPr>
              <a:spLocks noChangeArrowheads="1"/>
            </p:cNvSpPr>
            <p:nvPr/>
          </p:nvSpPr>
          <p:spPr bwMode="auto">
            <a:xfrm>
              <a:off x="540298" y="1642942"/>
              <a:ext cx="6389156" cy="2677480"/>
            </a:xfrm>
            <a:prstGeom prst="rect">
              <a:avLst/>
            </a:prstGeom>
            <a:noFill/>
            <a:ln w="9525">
              <a:noFill/>
              <a:miter lim="800000"/>
              <a:headEnd/>
              <a:tailEnd/>
            </a:ln>
          </p:spPr>
          <p:txBody>
            <a:bodyPr wrap="square">
              <a:spAutoFit/>
            </a:bodyPr>
            <a:lstStyle/>
            <a:p>
              <a:pPr>
                <a:lnSpc>
                  <a:spcPct val="120000"/>
                </a:lnSpc>
              </a:pPr>
              <a:r>
                <a:rPr lang="en-US" altLang="zh-CN" sz="2400" dirty="0" smtClean="0">
                  <a:solidFill>
                    <a:srgbClr val="000000"/>
                  </a:solidFill>
                  <a:latin typeface="Helvetica"/>
                  <a:ea typeface="+mn-ea"/>
                </a:rPr>
                <a:t>Each of us is like everybody else in some ways (universal behaviors), like the people in our culture in some other ways (cultural behaviors), and like no one else at all in still other ways (personal behaviors). </a:t>
              </a:r>
            </a:p>
            <a:p>
              <a:r>
                <a:rPr lang="en-US" altLang="zh-CN" sz="2400" i="1" dirty="0" smtClean="0">
                  <a:solidFill>
                    <a:srgbClr val="000000"/>
                  </a:solidFill>
                  <a:latin typeface="Helvetica"/>
                  <a:ea typeface="+mn-ea"/>
                </a:rPr>
                <a:t>                 — Craig </a:t>
              </a:r>
              <a:r>
                <a:rPr lang="en-US" altLang="zh-CN" sz="2400" i="1" dirty="0" err="1" smtClean="0">
                  <a:solidFill>
                    <a:srgbClr val="000000"/>
                  </a:solidFill>
                  <a:latin typeface="Helvetica"/>
                  <a:ea typeface="+mn-ea"/>
                </a:rPr>
                <a:t>Storti</a:t>
              </a:r>
              <a:r>
                <a:rPr lang="en-US" altLang="zh-CN" sz="2400" i="1" dirty="0" smtClean="0">
                  <a:solidFill>
                    <a:srgbClr val="000000"/>
                  </a:solidFill>
                  <a:latin typeface="Helvetica"/>
                  <a:ea typeface="+mn-ea"/>
                </a:rPr>
                <a:t> (American scholar)</a:t>
              </a:r>
              <a:endParaRPr lang="en-US" altLang="zh-CN" sz="2400" i="1" dirty="0">
                <a:solidFill>
                  <a:srgbClr val="000000"/>
                </a:solidFill>
                <a:latin typeface="Helvetica"/>
                <a:ea typeface="+mn-ea"/>
              </a:endParaRPr>
            </a:p>
          </p:txBody>
        </p:sp>
        <p:sp>
          <p:nvSpPr>
            <p:cNvPr id="6148" name="Rectangle 10"/>
            <p:cNvSpPr>
              <a:spLocks noChangeArrowheads="1"/>
            </p:cNvSpPr>
            <p:nvPr/>
          </p:nvSpPr>
          <p:spPr bwMode="auto">
            <a:xfrm>
              <a:off x="571472" y="4502250"/>
              <a:ext cx="6357982" cy="1865003"/>
            </a:xfrm>
            <a:prstGeom prst="rect">
              <a:avLst/>
            </a:prstGeom>
            <a:noFill/>
            <a:ln w="9525">
              <a:noFill/>
              <a:miter lim="800000"/>
              <a:headEnd/>
              <a:tailEnd/>
            </a:ln>
          </p:spPr>
          <p:txBody>
            <a:bodyPr wrap="square">
              <a:spAutoFit/>
            </a:bodyPr>
            <a:lstStyle/>
            <a:p>
              <a:pPr>
                <a:lnSpc>
                  <a:spcPct val="120000"/>
                </a:lnSpc>
              </a:pPr>
              <a:r>
                <a:rPr lang="en-US" altLang="zh-CN" sz="2400" dirty="0" smtClean="0">
                  <a:solidFill>
                    <a:srgbClr val="000000"/>
                  </a:solidFill>
                  <a:latin typeface="Helvetica"/>
                </a:rPr>
                <a:t>Our incapacity to comprehend other cultures stems from our insistence on measuring things in our own terms.                    </a:t>
              </a:r>
            </a:p>
            <a:p>
              <a:pPr>
                <a:lnSpc>
                  <a:spcPct val="120000"/>
                </a:lnSpc>
              </a:pPr>
              <a:r>
                <a:rPr lang="en-US" altLang="zh-CN" sz="2400" i="1" dirty="0" smtClean="0">
                  <a:solidFill>
                    <a:srgbClr val="000000"/>
                  </a:solidFill>
                  <a:latin typeface="Helvetica"/>
                </a:rPr>
                <a:t>          — Arthur Erickson (Canadian architect)</a:t>
              </a:r>
              <a:endParaRPr lang="en-US" altLang="zh-CN" sz="2400" i="1" dirty="0">
                <a:solidFill>
                  <a:srgbClr val="000000"/>
                </a:solidFill>
                <a:latin typeface="Helvetica"/>
              </a:endParaRPr>
            </a:p>
          </p:txBody>
        </p:sp>
        <p:pic>
          <p:nvPicPr>
            <p:cNvPr id="10" name="Picture 2" descr="C:\Documents and Settings\Administrator\桌面\pictures\John Dewey.jpg"/>
            <p:cNvPicPr>
              <a:picLocks noChangeAspect="1" noChangeArrowheads="1"/>
            </p:cNvPicPr>
            <p:nvPr/>
          </p:nvPicPr>
          <p:blipFill>
            <a:blip r:embed="rId3"/>
            <a:stretch>
              <a:fillRect/>
            </a:stretch>
          </p:blipFill>
          <p:spPr bwMode="auto">
            <a:xfrm>
              <a:off x="6929455" y="1642941"/>
              <a:ext cx="1888475" cy="2143000"/>
            </a:xfrm>
            <a:prstGeom prst="ellipse">
              <a:avLst/>
            </a:prstGeom>
            <a:ln>
              <a:noFill/>
            </a:ln>
            <a:effectLst>
              <a:softEdge rad="112500"/>
            </a:effectLst>
          </p:spPr>
        </p:pic>
        <p:pic>
          <p:nvPicPr>
            <p:cNvPr id="11" name="Picture 4" descr="C:\Documents and Settings\Administrator\桌面\pictures\Albert Einstein 2.jpg"/>
            <p:cNvPicPr>
              <a:picLocks noChangeAspect="1" noChangeArrowheads="1"/>
            </p:cNvPicPr>
            <p:nvPr/>
          </p:nvPicPr>
          <p:blipFill>
            <a:blip r:embed="rId4"/>
            <a:stretch>
              <a:fillRect/>
            </a:stretch>
          </p:blipFill>
          <p:spPr bwMode="auto">
            <a:xfrm>
              <a:off x="6929455" y="4192234"/>
              <a:ext cx="1954876" cy="2308172"/>
            </a:xfrm>
            <a:prstGeom prst="ellipse">
              <a:avLst/>
            </a:prstGeom>
            <a:ln>
              <a:noFill/>
            </a:ln>
            <a:effectLst>
              <a:softEdge rad="112500"/>
            </a:effectLst>
          </p:spPr>
        </p:pic>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154" name="图片 4" descr="新视野大学ppt首页标题字-02.png"/>
            <p:cNvPicPr>
              <a:picLocks noChangeAspect="1"/>
            </p:cNvPicPr>
            <p:nvPr/>
          </p:nvPicPr>
          <p:blipFill>
            <a:blip r:embed="rId5"/>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534"/>
              <a:ext cx="9144000" cy="539714"/>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5" name="Rectangle 5"/>
            <p:cNvSpPr/>
            <p:nvPr/>
          </p:nvSpPr>
          <p:spPr>
            <a:xfrm>
              <a:off x="4932363" y="128579"/>
              <a:ext cx="1371600" cy="707978"/>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4</a:t>
              </a:r>
            </a:p>
          </p:txBody>
        </p:sp>
        <p:sp>
          <p:nvSpPr>
            <p:cNvPr id="6157"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5</a:t>
              </a:r>
              <a:endParaRPr lang="en-US" altLang="zh-CN" sz="4000" dirty="0">
                <a:latin typeface="Helvetica"/>
                <a:ea typeface="Arial Unicode MS" pitchFamily="34" charset="-122"/>
                <a:cs typeface="Helvetica Neue"/>
              </a:endParaRPr>
            </a:p>
          </p:txBody>
        </p:sp>
        <p:sp>
          <p:nvSpPr>
            <p:cNvPr id="6158"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314"/>
              <a:ext cx="192088" cy="11588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3"/>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p:spPr>
      </p:pic>
      <p:grpSp>
        <p:nvGrpSpPr>
          <p:cNvPr id="22531" name="组合 23"/>
          <p:cNvGrpSpPr>
            <a:grpSpLocks/>
          </p:cNvGrpSpPr>
          <p:nvPr/>
        </p:nvGrpSpPr>
        <p:grpSpPr bwMode="auto">
          <a:xfrm>
            <a:off x="-246063" y="0"/>
            <a:ext cx="9390063" cy="6640513"/>
            <a:chOff x="-246385" y="0"/>
            <a:chExt cx="9390385" cy="6640513"/>
          </a:xfrm>
        </p:grpSpPr>
        <p:pic>
          <p:nvPicPr>
            <p:cNvPr id="22532" name="Picture 2"/>
            <p:cNvPicPr>
              <a:picLocks noChangeAspect="1" noChangeArrowheads="1"/>
            </p:cNvPicPr>
            <p:nvPr/>
          </p:nvPicPr>
          <p:blipFill>
            <a:blip r:embed="rId4"/>
            <a:srcRect/>
            <a:stretch>
              <a:fillRect/>
            </a:stretch>
          </p:blipFill>
          <p:spPr bwMode="auto">
            <a:xfrm>
              <a:off x="-14288" y="4857750"/>
              <a:ext cx="3779838" cy="1152525"/>
            </a:xfrm>
            <a:prstGeom prst="rect">
              <a:avLst/>
            </a:prstGeom>
            <a:noFill/>
            <a:ln w="9525">
              <a:noFill/>
              <a:miter lim="800000"/>
              <a:headEnd/>
              <a:tailEnd/>
            </a:ln>
          </p:spPr>
        </p:pic>
        <p:pic>
          <p:nvPicPr>
            <p:cNvPr id="22533" name="Picture 2"/>
            <p:cNvPicPr>
              <a:picLocks noChangeAspect="1" noChangeArrowheads="1"/>
            </p:cNvPicPr>
            <p:nvPr/>
          </p:nvPicPr>
          <p:blipFill>
            <a:blip r:embed="rId4"/>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314" y="0"/>
              <a:ext cx="9144314" cy="1000108"/>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0" name="Isosceles Triangle 15"/>
            <p:cNvSpPr/>
            <p:nvPr/>
          </p:nvSpPr>
          <p:spPr>
            <a:xfrm flipV="1">
              <a:off x="1218928" y="381000"/>
              <a:ext cx="192095"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22536" name="Picture 2"/>
            <p:cNvPicPr>
              <a:picLocks noChangeAspect="1" noChangeArrowheads="1"/>
            </p:cNvPicPr>
            <p:nvPr/>
          </p:nvPicPr>
          <p:blipFill>
            <a:blip r:embed="rId4"/>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5" action="ppaction://hlinksldjump"/>
            </p:cNvPr>
            <p:cNvSpPr txBox="1"/>
            <p:nvPr/>
          </p:nvSpPr>
          <p:spPr>
            <a:xfrm>
              <a:off x="25087" y="2913063"/>
              <a:ext cx="3481507"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6" action="ppaction://hlinksldjump"/>
            </p:cNvPr>
            <p:cNvSpPr txBox="1"/>
            <p:nvPr/>
          </p:nvSpPr>
          <p:spPr>
            <a:xfrm>
              <a:off x="191781" y="4116388"/>
              <a:ext cx="3481506"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7" action="ppaction://hlinksldjump"/>
            </p:cNvPr>
            <p:cNvSpPr txBox="1"/>
            <p:nvPr/>
          </p:nvSpPr>
          <p:spPr>
            <a:xfrm>
              <a:off x="252108" y="5349875"/>
              <a:ext cx="2575013"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22540" name="Picture 4">
              <a:hlinkClick r:id="rId8" action="ppaction://hlinksldjump"/>
            </p:cNvPr>
            <p:cNvPicPr>
              <a:picLocks noChangeAspect="1" noChangeArrowheads="1"/>
            </p:cNvPicPr>
            <p:nvPr/>
          </p:nvPicPr>
          <p:blipFill>
            <a:blip r:embed="rId9"/>
            <a:srcRect/>
            <a:stretch>
              <a:fillRect/>
            </a:stretch>
          </p:blipFill>
          <p:spPr bwMode="auto">
            <a:xfrm>
              <a:off x="8399463" y="6181725"/>
              <a:ext cx="434975" cy="458788"/>
            </a:xfrm>
            <a:prstGeom prst="rect">
              <a:avLst/>
            </a:prstGeom>
            <a:noFill/>
            <a:ln w="9525">
              <a:noFill/>
              <a:miter lim="800000"/>
              <a:headEnd/>
              <a:tailEnd/>
            </a:ln>
          </p:spPr>
        </p:pic>
        <p:grpSp>
          <p:nvGrpSpPr>
            <p:cNvPr id="22541" name="组合 18"/>
            <p:cNvGrpSpPr>
              <a:grpSpLocks/>
            </p:cNvGrpSpPr>
            <p:nvPr/>
          </p:nvGrpSpPr>
          <p:grpSpPr bwMode="auto">
            <a:xfrm>
              <a:off x="-246385" y="1331902"/>
              <a:ext cx="3679952" cy="668338"/>
              <a:chOff x="-246385" y="1331902"/>
              <a:chExt cx="3679952" cy="668338"/>
            </a:xfrm>
          </p:grpSpPr>
          <p:pic>
            <p:nvPicPr>
              <p:cNvPr id="21" name="Picture 3"/>
              <p:cNvPicPr>
                <a:picLocks noChangeAspect="1" noChangeArrowheads="1"/>
              </p:cNvPicPr>
              <p:nvPr/>
            </p:nvPicPr>
            <p:blipFill>
              <a:blip r:embed="rId10"/>
              <a:srcRect/>
              <a:stretch>
                <a:fillRect/>
              </a:stretch>
            </p:blipFill>
            <p:spPr bwMode="auto">
              <a:xfrm>
                <a:off x="-314" y="1331902"/>
                <a:ext cx="3433881" cy="668338"/>
              </a:xfrm>
              <a:prstGeom prst="rect">
                <a:avLst/>
              </a:prstGeom>
              <a:ln>
                <a:noFill/>
              </a:ln>
              <a:effectLst>
                <a:outerShdw blurRad="292100" dist="139700" dir="2700000" algn="tl" rotWithShape="0">
                  <a:srgbClr val="333333">
                    <a:alpha val="65000"/>
                  </a:srgbClr>
                </a:outerShdw>
              </a:effectLst>
              <a:extLst/>
            </p:spPr>
          </p:pic>
          <p:sp>
            <p:nvSpPr>
              <p:cNvPr id="22547" name="Rectangle 10"/>
              <p:cNvSpPr>
                <a:spLocks noChangeArrowheads="1"/>
              </p:cNvSpPr>
              <p:nvPr/>
            </p:nvSpPr>
            <p:spPr bwMode="auto">
              <a:xfrm>
                <a:off x="-246385" y="1466840"/>
                <a:ext cx="3073394" cy="461962"/>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Text Study</a:t>
                </a:r>
              </a:p>
            </p:txBody>
          </p:sp>
        </p:grpSp>
        <p:grpSp>
          <p:nvGrpSpPr>
            <p:cNvPr id="22542" name="组合 22"/>
            <p:cNvGrpSpPr>
              <a:grpSpLocks/>
            </p:cNvGrpSpPr>
            <p:nvPr/>
          </p:nvGrpSpPr>
          <p:grpSpPr bwMode="auto">
            <a:xfrm>
              <a:off x="160338" y="0"/>
              <a:ext cx="7983528" cy="1096959"/>
              <a:chOff x="160338" y="0"/>
              <a:chExt cx="7983528" cy="1096959"/>
            </a:xfrm>
          </p:grpSpPr>
          <p:sp>
            <p:nvSpPr>
              <p:cNvPr id="22543" name="TextBox 18"/>
              <p:cNvSpPr txBox="1">
                <a:spLocks noChangeArrowheads="1"/>
              </p:cNvSpPr>
              <p:nvPr/>
            </p:nvSpPr>
            <p:spPr bwMode="auto">
              <a:xfrm>
                <a:off x="762000" y="0"/>
                <a:ext cx="762000" cy="708025"/>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5</a:t>
                </a:r>
              </a:p>
            </p:txBody>
          </p:sp>
          <p:sp>
            <p:nvSpPr>
              <p:cNvPr id="22544" name="TextBox 21"/>
              <p:cNvSpPr txBox="1">
                <a:spLocks noChangeArrowheads="1"/>
              </p:cNvSpPr>
              <p:nvPr/>
            </p:nvSpPr>
            <p:spPr bwMode="auto">
              <a:xfrm>
                <a:off x="160338" y="306388"/>
                <a:ext cx="661987" cy="339725"/>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7" name="TextBox 16"/>
              <p:cNvSpPr txBox="1"/>
              <p:nvPr/>
            </p:nvSpPr>
            <p:spPr>
              <a:xfrm>
                <a:off x="1605442" y="142852"/>
                <a:ext cx="6538424" cy="954107"/>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Speaking Chinese in America</a:t>
                </a:r>
                <a:endParaRPr lang="zh-CN" altLang="en-US" sz="28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sz="2800" dirty="0">
                  <a:effectLst>
                    <a:glow rad="101600">
                      <a:schemeClr val="tx1">
                        <a:alpha val="60000"/>
                      </a:schemeClr>
                    </a:glow>
                    <a:outerShdw blurRad="38100" dist="38100" dir="2700000" algn="tl">
                      <a:srgbClr val="000000">
                        <a:alpha val="43137"/>
                      </a:srgbClr>
                    </a:outerShdw>
                  </a:effectLst>
                </a:endParaRPr>
              </a:p>
            </p:txBody>
          </p:sp>
        </p:gr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矩形 45"/>
          <p:cNvSpPr>
            <a:spLocks noChangeArrowheads="1"/>
          </p:cNvSpPr>
          <p:nvPr/>
        </p:nvSpPr>
        <p:spPr bwMode="auto">
          <a:xfrm>
            <a:off x="1000125" y="1539083"/>
            <a:ext cx="7215213" cy="1532727"/>
          </a:xfrm>
          <a:prstGeom prst="rect">
            <a:avLst/>
          </a:prstGeom>
          <a:noFill/>
          <a:ln w="9525">
            <a:noFill/>
            <a:miter lim="800000"/>
            <a:headEnd/>
            <a:tailEnd/>
          </a:ln>
        </p:spPr>
        <p:txBody>
          <a:bodyPr wrap="square">
            <a:spAutoFit/>
          </a:bodyPr>
          <a:lstStyle/>
          <a:p>
            <a:pPr>
              <a:lnSpc>
                <a:spcPct val="120000"/>
              </a:lnSpc>
            </a:pPr>
            <a:r>
              <a:rPr lang="en-US" altLang="zh-CN" sz="2600" dirty="0" smtClean="0">
                <a:solidFill>
                  <a:srgbClr val="000000"/>
                </a:solidFill>
                <a:latin typeface="Helvetica"/>
                <a:ea typeface="方正舒体" pitchFamily="2" charset="-122"/>
              </a:rPr>
              <a:t>Why did the author’s mother describe her </a:t>
            </a:r>
            <a:r>
              <a:rPr lang="en-US" altLang="zh-CN" sz="2600" dirty="0" err="1" smtClean="0">
                <a:solidFill>
                  <a:srgbClr val="000000"/>
                </a:solidFill>
                <a:latin typeface="Helvetica"/>
                <a:ea typeface="方正舒体" pitchFamily="2" charset="-122"/>
              </a:rPr>
              <a:t>Sau-sau</a:t>
            </a:r>
            <a:r>
              <a:rPr lang="en-US" altLang="zh-CN" sz="2600" dirty="0" smtClean="0">
                <a:solidFill>
                  <a:srgbClr val="000000"/>
                </a:solidFill>
                <a:latin typeface="Helvetica"/>
                <a:ea typeface="方正舒体" pitchFamily="2" charset="-122"/>
              </a:rPr>
              <a:t> by using the expression “nominal courtesy” at the dinner? (Para.1)</a:t>
            </a:r>
          </a:p>
        </p:txBody>
      </p:sp>
      <p:grpSp>
        <p:nvGrpSpPr>
          <p:cNvPr id="2" name="组合 16"/>
          <p:cNvGrpSpPr>
            <a:grpSpLocks/>
          </p:cNvGrpSpPr>
          <p:nvPr/>
        </p:nvGrpSpPr>
        <p:grpSpPr bwMode="auto">
          <a:xfrm>
            <a:off x="696937" y="3071810"/>
            <a:ext cx="7232649" cy="3052353"/>
            <a:chOff x="553302" y="4701952"/>
            <a:chExt cx="7376284" cy="1413919"/>
          </a:xfrm>
        </p:grpSpPr>
        <p:grpSp>
          <p:nvGrpSpPr>
            <p:cNvPr id="23562" name="组合 15"/>
            <p:cNvGrpSpPr>
              <a:grpSpLocks/>
            </p:cNvGrpSpPr>
            <p:nvPr/>
          </p:nvGrpSpPr>
          <p:grpSpPr bwMode="auto">
            <a:xfrm>
              <a:off x="553302" y="4701952"/>
              <a:ext cx="7376284" cy="1161922"/>
              <a:chOff x="481864" y="4433870"/>
              <a:chExt cx="7376284" cy="1161922"/>
            </a:xfrm>
          </p:grpSpPr>
          <p:sp>
            <p:nvSpPr>
              <p:cNvPr id="11" name="圆角矩形 10"/>
              <p:cNvSpPr/>
              <p:nvPr/>
            </p:nvSpPr>
            <p:spPr>
              <a:xfrm>
                <a:off x="1270278" y="4731696"/>
                <a:ext cx="6587870" cy="86409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3567" name="Picture 3"/>
              <p:cNvPicPr>
                <a:picLocks noChangeAspect="1" noChangeArrowheads="1"/>
              </p:cNvPicPr>
              <p:nvPr/>
            </p:nvPicPr>
            <p:blipFill>
              <a:blip r:embed="rId3"/>
              <a:srcRect/>
              <a:stretch>
                <a:fillRect/>
              </a:stretch>
            </p:blipFill>
            <p:spPr bwMode="auto">
              <a:xfrm>
                <a:off x="481864" y="4433870"/>
                <a:ext cx="1446930" cy="624131"/>
              </a:xfrm>
              <a:prstGeom prst="rect">
                <a:avLst/>
              </a:prstGeom>
              <a:noFill/>
              <a:ln w="9525">
                <a:noFill/>
                <a:miter lim="800000"/>
                <a:headEnd/>
                <a:tailEnd/>
              </a:ln>
            </p:spPr>
          </p:pic>
          <p:sp>
            <p:nvSpPr>
              <p:cNvPr id="13" name="TextBox 12"/>
              <p:cNvSpPr txBox="1"/>
              <p:nvPr/>
            </p:nvSpPr>
            <p:spPr>
              <a:xfrm>
                <a:off x="785107" y="4665512"/>
                <a:ext cx="1074849" cy="261206"/>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8" name="TextBox 7"/>
            <p:cNvSpPr txBox="1"/>
            <p:nvPr/>
          </p:nvSpPr>
          <p:spPr>
            <a:xfrm>
              <a:off x="2001724" y="5132144"/>
              <a:ext cx="5715605" cy="983727"/>
            </a:xfrm>
            <a:prstGeom prst="rect">
              <a:avLst/>
            </a:prstGeom>
            <a:noFill/>
          </p:spPr>
          <p:txBody>
            <a:bodyPr wrap="square">
              <a:spAutoFit/>
            </a:bodyPr>
            <a:lstStyle/>
            <a:p>
              <a:r>
                <a:rPr lang="en-US" altLang="zh-CN" sz="2800" kern="0" dirty="0" smtClean="0">
                  <a:latin typeface="Helvetica"/>
                  <a:ea typeface="+mn-ea"/>
                </a:rPr>
                <a:t>She just pretended to be polite. </a:t>
              </a:r>
              <a:r>
                <a:rPr lang="en-US" altLang="zh-CN" sz="2800" dirty="0" smtClean="0"/>
                <a:t>(ate up the dish in the end; although she didn’t want it at first.)</a:t>
              </a:r>
              <a:endParaRPr lang="en-US" altLang="zh-CN" sz="2800" kern="0" dirty="0" smtClean="0">
                <a:latin typeface="Helvetica"/>
                <a:ea typeface="+mn-ea"/>
              </a:endParaRPr>
            </a:p>
            <a:p>
              <a:endParaRPr lang="en-US" altLang="zh-CN" sz="2400" kern="0" dirty="0" smtClean="0">
                <a:latin typeface="Helvetica"/>
                <a:ea typeface="+mn-ea"/>
              </a:endParaRPr>
            </a:p>
            <a:p>
              <a:endParaRPr lang="zh-CN" altLang="en-US" sz="2400" kern="0" dirty="0">
                <a:latin typeface="Helvetica"/>
                <a:ea typeface="+mn-ea"/>
              </a:endParaRPr>
            </a:p>
          </p:txBody>
        </p:sp>
      </p:grpSp>
      <p:pic>
        <p:nvPicPr>
          <p:cNvPr id="23561"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13" name="矩形 45"/>
          <p:cNvSpPr>
            <a:spLocks noChangeArrowheads="1"/>
          </p:cNvSpPr>
          <p:nvPr/>
        </p:nvSpPr>
        <p:spPr bwMode="auto">
          <a:xfrm>
            <a:off x="1009650" y="1285860"/>
            <a:ext cx="7234238" cy="1492012"/>
          </a:xfrm>
          <a:prstGeom prst="rect">
            <a:avLst/>
          </a:prstGeom>
          <a:noFill/>
          <a:ln w="9525">
            <a:noFill/>
            <a:miter lim="800000"/>
            <a:headEnd/>
            <a:tailEnd/>
          </a:ln>
        </p:spPr>
        <p:txBody>
          <a:bodyPr>
            <a:spAutoFit/>
          </a:bodyPr>
          <a:lstStyle/>
          <a:p>
            <a:pPr>
              <a:lnSpc>
                <a:spcPct val="120000"/>
              </a:lnSpc>
            </a:pPr>
            <a:r>
              <a:rPr lang="en-US" altLang="zh-CN" sz="2600" dirty="0" smtClean="0">
                <a:solidFill>
                  <a:srgbClr val="000000"/>
                </a:solidFill>
                <a:latin typeface="Helvetica" pitchFamily="34" charset="0"/>
                <a:ea typeface="方正舒体"/>
                <a:cs typeface="方正舒体"/>
              </a:rPr>
              <a:t>When the author’s mother offered the last</a:t>
            </a:r>
            <a:endParaRPr lang="zh-CN" altLang="en-US" sz="2600" dirty="0" smtClean="0"/>
          </a:p>
          <a:p>
            <a:pPr>
              <a:lnSpc>
                <a:spcPct val="120000"/>
              </a:lnSpc>
            </a:pPr>
            <a:r>
              <a:rPr lang="en-US" altLang="zh-CN" sz="2600" dirty="0" smtClean="0">
                <a:solidFill>
                  <a:srgbClr val="000000"/>
                </a:solidFill>
                <a:latin typeface="Helvetica" pitchFamily="34" charset="0"/>
                <a:ea typeface="方正舒体"/>
                <a:cs typeface="方正舒体"/>
              </a:rPr>
              <a:t>scallop from the garlic seafood dish, </a:t>
            </a:r>
            <a:r>
              <a:rPr lang="en-US" altLang="zh-CN" sz="2600" dirty="0" err="1" smtClean="0">
                <a:solidFill>
                  <a:srgbClr val="000000"/>
                </a:solidFill>
                <a:latin typeface="Helvetica" pitchFamily="34" charset="0"/>
                <a:ea typeface="方正舒体"/>
                <a:cs typeface="方正舒体"/>
              </a:rPr>
              <a:t>Sau-sau’s</a:t>
            </a:r>
            <a:r>
              <a:rPr lang="en-US" altLang="zh-CN" sz="2600" dirty="0" smtClean="0">
                <a:solidFill>
                  <a:srgbClr val="000000"/>
                </a:solidFill>
                <a:latin typeface="Helvetica" pitchFamily="34" charset="0"/>
                <a:ea typeface="方正舒体"/>
                <a:cs typeface="方正舒体"/>
              </a:rPr>
              <a:t> response: (Para.2)</a:t>
            </a:r>
            <a:endParaRPr lang="zh-CN" altLang="en-US" sz="2600" dirty="0">
              <a:solidFill>
                <a:srgbClr val="000000"/>
              </a:solidFill>
              <a:latin typeface="Helvetica" pitchFamily="34" charset="0"/>
              <a:ea typeface="方正舒体"/>
              <a:cs typeface="方正舒体"/>
            </a:endParaRPr>
          </a:p>
        </p:txBody>
      </p:sp>
      <p:sp>
        <p:nvSpPr>
          <p:cNvPr id="20" name="文本占位符 26"/>
          <p:cNvSpPr txBox="1">
            <a:spLocks noChangeArrowheads="1"/>
          </p:cNvSpPr>
          <p:nvPr/>
        </p:nvSpPr>
        <p:spPr>
          <a:xfrm>
            <a:off x="6269839" y="3286124"/>
            <a:ext cx="2016937" cy="2000264"/>
          </a:xfrm>
          <a:prstGeom prst="roundRect">
            <a:avLst>
              <a:gd name="adj" fmla="val 16667"/>
            </a:avLst>
          </a:prstGeom>
          <a:solidFill>
            <a:schemeClr val="bg1"/>
          </a:solidFill>
          <a:ln w="28575" algn="ctr">
            <a:solidFill>
              <a:srgbClr val="71AE0E"/>
            </a:solidFill>
            <a:round/>
          </a:ln>
          <a:effectLst/>
        </p:spPr>
        <p:txBody>
          <a:bodyPr vert="horz" lIns="91440" tIns="45720" rIns="91440" bIns="45720" rtlCol="0">
            <a:noAutofit/>
          </a:bodyPr>
          <a:lstStyle/>
          <a:p>
            <a:r>
              <a:rPr lang="en-US" altLang="zh-CN" sz="2800" i="1" dirty="0" smtClean="0">
                <a:latin typeface="Helvetica" pitchFamily="34" charset="0"/>
                <a:cs typeface="Helvetica" pitchFamily="34" charset="0"/>
              </a:rPr>
              <a:t>Sighed.</a:t>
            </a:r>
          </a:p>
          <a:p>
            <a:r>
              <a:rPr lang="en-US" altLang="zh-CN" sz="2800" dirty="0" smtClean="0">
                <a:latin typeface="Helvetica" pitchFamily="34" charset="0"/>
                <a:cs typeface="Helvetica" pitchFamily="34" charset="0"/>
              </a:rPr>
              <a:t>(Para. 7)</a:t>
            </a:r>
          </a:p>
        </p:txBody>
      </p:sp>
      <p:sp>
        <p:nvSpPr>
          <p:cNvPr id="23" name="文本占位符 26"/>
          <p:cNvSpPr txBox="1">
            <a:spLocks noChangeArrowheads="1"/>
          </p:cNvSpPr>
          <p:nvPr/>
        </p:nvSpPr>
        <p:spPr>
          <a:xfrm>
            <a:off x="3404811" y="3286124"/>
            <a:ext cx="2167321" cy="2000264"/>
          </a:xfrm>
          <a:prstGeom prst="roundRect">
            <a:avLst>
              <a:gd name="adj" fmla="val 16667"/>
            </a:avLst>
          </a:prstGeom>
          <a:solidFill>
            <a:schemeClr val="bg1"/>
          </a:solidFill>
          <a:ln w="28575" algn="ctr">
            <a:solidFill>
              <a:srgbClr val="3399FF"/>
            </a:solidFill>
            <a:round/>
          </a:ln>
          <a:effectLst/>
        </p:spPr>
        <p:txBody>
          <a:bodyPr vert="horz" lIns="91440" tIns="45720" rIns="91440" bIns="45720" rtlCol="0">
            <a:noAutofit/>
          </a:bodyPr>
          <a:lstStyle/>
          <a:p>
            <a:r>
              <a:rPr lang="en-US" altLang="zh-CN" sz="2800" i="1" dirty="0" smtClean="0">
                <a:latin typeface="Helvetica" pitchFamily="34" charset="0"/>
                <a:cs typeface="Helvetica" pitchFamily="34" charset="0"/>
              </a:rPr>
              <a:t>Full, I’m already full. </a:t>
            </a:r>
            <a:r>
              <a:rPr lang="en-US" altLang="zh-CN" sz="2800" dirty="0" smtClean="0">
                <a:latin typeface="Helvetica" pitchFamily="34" charset="0"/>
                <a:cs typeface="Helvetica" pitchFamily="34" charset="0"/>
              </a:rPr>
              <a:t>(Para.5)</a:t>
            </a:r>
          </a:p>
        </p:txBody>
      </p:sp>
      <p:sp>
        <p:nvSpPr>
          <p:cNvPr id="25" name="文本占位符 26"/>
          <p:cNvSpPr txBox="1">
            <a:spLocks noChangeArrowheads="1"/>
          </p:cNvSpPr>
          <p:nvPr/>
        </p:nvSpPr>
        <p:spPr>
          <a:xfrm>
            <a:off x="522717" y="3245682"/>
            <a:ext cx="2148408" cy="2040706"/>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oAutofit/>
          </a:bodyPr>
          <a:lstStyle/>
          <a:p>
            <a:r>
              <a:rPr lang="en-US" altLang="zh-CN" sz="2800" i="1" dirty="0" err="1" smtClean="0">
                <a:latin typeface="Helvetica" pitchFamily="34" charset="0"/>
                <a:cs typeface="Helvetica" pitchFamily="34" charset="0"/>
              </a:rPr>
              <a:t>B’yao</a:t>
            </a:r>
            <a:r>
              <a:rPr lang="en-US" altLang="zh-CN" sz="2800" i="1" dirty="0" smtClean="0">
                <a:latin typeface="Helvetica" pitchFamily="34" charset="0"/>
                <a:cs typeface="Helvetica" pitchFamily="34" charset="0"/>
              </a:rPr>
              <a:t>, </a:t>
            </a:r>
            <a:r>
              <a:rPr lang="en-US" altLang="zh-CN" sz="2800" i="1" dirty="0" err="1" smtClean="0">
                <a:latin typeface="Helvetica" pitchFamily="34" charset="0"/>
                <a:cs typeface="Helvetica" pitchFamily="34" charset="0"/>
              </a:rPr>
              <a:t>zhen</a:t>
            </a:r>
            <a:r>
              <a:rPr lang="en-US" altLang="zh-CN" sz="2800" i="1" dirty="0" smtClean="0">
                <a:latin typeface="Helvetica" pitchFamily="34" charset="0"/>
                <a:cs typeface="Helvetica" pitchFamily="34" charset="0"/>
              </a:rPr>
              <a:t> </a:t>
            </a:r>
            <a:r>
              <a:rPr lang="en-US" altLang="zh-CN" sz="2800" i="1" dirty="0" err="1" smtClean="0">
                <a:latin typeface="Helvetica" pitchFamily="34" charset="0"/>
                <a:cs typeface="Helvetica" pitchFamily="34" charset="0"/>
              </a:rPr>
              <a:t>b’yao</a:t>
            </a:r>
            <a:r>
              <a:rPr lang="en-US" altLang="zh-CN" sz="2800" i="1" dirty="0" smtClean="0">
                <a:latin typeface="Helvetica" pitchFamily="34" charset="0"/>
                <a:cs typeface="Helvetica" pitchFamily="34" charset="0"/>
              </a:rPr>
              <a:t>!</a:t>
            </a:r>
          </a:p>
          <a:p>
            <a:r>
              <a:rPr lang="en-US" altLang="zh-CN" sz="2800" dirty="0" smtClean="0">
                <a:latin typeface="Helvetica" pitchFamily="34" charset="0"/>
                <a:cs typeface="Helvetica" pitchFamily="34" charset="0"/>
              </a:rPr>
              <a:t>(Para.3)</a:t>
            </a:r>
            <a:endParaRPr lang="en-US" altLang="zh-CN" sz="2800" dirty="0" smtClean="0">
              <a:solidFill>
                <a:schemeClr val="dk1"/>
              </a:solidFill>
              <a:latin typeface="Helvetica" pitchFamily="34" charset="0"/>
              <a:cs typeface="Helvetica" pitchFamily="34" charset="0"/>
            </a:endParaRPr>
          </a:p>
        </p:txBody>
      </p:sp>
      <p:sp>
        <p:nvSpPr>
          <p:cNvPr id="26" name="Right Arrow 12"/>
          <p:cNvSpPr/>
          <p:nvPr/>
        </p:nvSpPr>
        <p:spPr>
          <a:xfrm>
            <a:off x="2786050" y="3991384"/>
            <a:ext cx="525884" cy="432048"/>
          </a:xfrm>
          <a:prstGeom prst="right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Right Arrow 13"/>
          <p:cNvSpPr/>
          <p:nvPr/>
        </p:nvSpPr>
        <p:spPr>
          <a:xfrm>
            <a:off x="5643570" y="4000504"/>
            <a:ext cx="525884" cy="432048"/>
          </a:xfrm>
          <a:prstGeom prst="right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23" grpId="0" animBg="1"/>
      <p:bldP spid="25" grpId="0" animBg="1"/>
      <p:bldP spid="26"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矩形 45"/>
          <p:cNvSpPr>
            <a:spLocks noChangeArrowheads="1"/>
          </p:cNvSpPr>
          <p:nvPr/>
        </p:nvSpPr>
        <p:spPr bwMode="auto">
          <a:xfrm>
            <a:off x="928712" y="1428736"/>
            <a:ext cx="7143750" cy="1651734"/>
          </a:xfrm>
          <a:prstGeom prst="rect">
            <a:avLst/>
          </a:prstGeom>
          <a:noFill/>
          <a:ln w="9525">
            <a:noFill/>
            <a:miter lim="800000"/>
            <a:headEnd/>
            <a:tailEnd/>
          </a:ln>
        </p:spPr>
        <p:txBody>
          <a:bodyPr wrap="square">
            <a:spAutoFit/>
          </a:bodyPr>
          <a:lstStyle/>
          <a:p>
            <a:r>
              <a:rPr lang="en-US" altLang="zh-CN" sz="2600" dirty="0" smtClean="0">
                <a:solidFill>
                  <a:srgbClr val="000000"/>
                </a:solidFill>
                <a:latin typeface="Helvetica"/>
                <a:ea typeface="方正舒体" pitchFamily="2" charset="-122"/>
              </a:rPr>
              <a:t>What did the author’s mother suggest as the right way for the Chinese to respond at the dinner table in America? (Para. 8)</a:t>
            </a:r>
            <a:endParaRPr lang="zh-CN" altLang="en-US" sz="2600" dirty="0" smtClean="0">
              <a:solidFill>
                <a:srgbClr val="000000"/>
              </a:solidFill>
              <a:latin typeface="Helvetica"/>
              <a:ea typeface="方正舒体" pitchFamily="2" charset="-122"/>
            </a:endParaRPr>
          </a:p>
          <a:p>
            <a:pPr algn="just">
              <a:lnSpc>
                <a:spcPts val="2800"/>
              </a:lnSpc>
            </a:pPr>
            <a:endParaRPr lang="zh-CN" altLang="en-US" sz="2400" dirty="0">
              <a:solidFill>
                <a:srgbClr val="000000"/>
              </a:solidFill>
              <a:latin typeface="Helvetica"/>
              <a:ea typeface="方正舒体" pitchFamily="2" charset="-122"/>
            </a:endParaRPr>
          </a:p>
        </p:txBody>
      </p:sp>
      <p:pic>
        <p:nvPicPr>
          <p:cNvPr id="26640"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25" name="圆角矩形 24"/>
          <p:cNvSpPr/>
          <p:nvPr/>
        </p:nvSpPr>
        <p:spPr bwMode="auto">
          <a:xfrm>
            <a:off x="1056642" y="3266947"/>
            <a:ext cx="7015820" cy="251950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 name="Picture 3"/>
          <p:cNvPicPr>
            <a:picLocks noChangeAspect="1" noChangeArrowheads="1"/>
          </p:cNvPicPr>
          <p:nvPr/>
        </p:nvPicPr>
        <p:blipFill>
          <a:blip r:embed="rId4"/>
          <a:srcRect/>
          <a:stretch>
            <a:fillRect/>
          </a:stretch>
        </p:blipFill>
        <p:spPr bwMode="auto">
          <a:xfrm>
            <a:off x="482600" y="2706459"/>
            <a:ext cx="1446781" cy="1365483"/>
          </a:xfrm>
          <a:prstGeom prst="rect">
            <a:avLst/>
          </a:prstGeom>
          <a:noFill/>
          <a:ln w="9525">
            <a:noFill/>
            <a:miter lim="800000"/>
            <a:headEnd/>
            <a:tailEnd/>
          </a:ln>
        </p:spPr>
      </p:pic>
      <p:sp>
        <p:nvSpPr>
          <p:cNvPr id="29" name="TextBox 28">
            <a:hlinkClick r:id="rId5" action="ppaction://hlinksldjump"/>
          </p:cNvPr>
          <p:cNvSpPr txBox="1"/>
          <p:nvPr/>
        </p:nvSpPr>
        <p:spPr bwMode="auto">
          <a:xfrm>
            <a:off x="785786" y="3182939"/>
            <a:ext cx="1073150" cy="46037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 name="TextBox 1"/>
          <p:cNvSpPr txBox="1">
            <a:spLocks noChangeArrowheads="1"/>
          </p:cNvSpPr>
          <p:nvPr/>
        </p:nvSpPr>
        <p:spPr bwMode="auto">
          <a:xfrm>
            <a:off x="1357290" y="3500438"/>
            <a:ext cx="6429420" cy="2092881"/>
          </a:xfrm>
          <a:prstGeom prst="rect">
            <a:avLst/>
          </a:prstGeom>
          <a:noFill/>
          <a:ln w="9525">
            <a:noFill/>
            <a:miter lim="800000"/>
            <a:headEnd/>
            <a:tailEnd/>
          </a:ln>
        </p:spPr>
        <p:txBody>
          <a:bodyPr wrap="square">
            <a:spAutoFit/>
          </a:bodyPr>
          <a:lstStyle/>
          <a:p>
            <a:pPr marL="534988" indent="-534988"/>
            <a:r>
              <a:rPr lang="en-US" altLang="zh-CN" sz="2400" dirty="0" smtClean="0">
                <a:solidFill>
                  <a:srgbClr val="000000"/>
                </a:solidFill>
                <a:latin typeface="Helvetica"/>
                <a:ea typeface="方正舒体" pitchFamily="2" charset="-122"/>
              </a:rPr>
              <a:t>     </a:t>
            </a:r>
            <a:r>
              <a:rPr lang="en-US" altLang="zh-CN" sz="2600" dirty="0" smtClean="0">
                <a:solidFill>
                  <a:srgbClr val="000000"/>
                </a:solidFill>
                <a:latin typeface="Helvetica"/>
                <a:ea typeface="方正舒体" pitchFamily="2" charset="-122"/>
              </a:rPr>
              <a:t>They say directly whether they want to have   anything or not. They would rather than refuse for the sake of  </a:t>
            </a:r>
          </a:p>
          <a:p>
            <a:pPr marL="534988" indent="-534988"/>
            <a:r>
              <a:rPr lang="en-US" altLang="zh-CN" sz="2600" dirty="0" smtClean="0">
                <a:solidFill>
                  <a:srgbClr val="000000"/>
                </a:solidFill>
                <a:latin typeface="Helvetica"/>
                <a:ea typeface="方正舒体" pitchFamily="2" charset="-122"/>
              </a:rPr>
              <a:t>      politeness even if they in fact want to eat it.</a:t>
            </a:r>
            <a:endParaRPr lang="en-US" altLang="zh-CN" sz="2600" dirty="0">
              <a:solidFill>
                <a:srgbClr val="000000"/>
              </a:solidFill>
              <a:latin typeface="Helvetica"/>
              <a:ea typeface="方正舒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3"/>
          <p:cNvGrpSpPr>
            <a:grpSpLocks/>
          </p:cNvGrpSpPr>
          <p:nvPr/>
        </p:nvGrpSpPr>
        <p:grpSpPr bwMode="auto">
          <a:xfrm>
            <a:off x="428596" y="2241552"/>
            <a:ext cx="8232748" cy="3544902"/>
            <a:chOff x="247205" y="2027872"/>
            <a:chExt cx="8627393" cy="2944627"/>
          </a:xfrm>
        </p:grpSpPr>
        <p:pic>
          <p:nvPicPr>
            <p:cNvPr id="25609" name="Picture 2"/>
            <p:cNvPicPr>
              <a:picLocks noChangeAspect="1" noChangeArrowheads="1"/>
            </p:cNvPicPr>
            <p:nvPr/>
          </p:nvPicPr>
          <p:blipFill>
            <a:blip r:embed="rId3"/>
            <a:srcRect/>
            <a:stretch>
              <a:fillRect/>
            </a:stretch>
          </p:blipFill>
          <p:spPr bwMode="auto">
            <a:xfrm>
              <a:off x="247205" y="2027872"/>
              <a:ext cx="8627393" cy="2944627"/>
            </a:xfrm>
            <a:prstGeom prst="rect">
              <a:avLst/>
            </a:prstGeom>
            <a:noFill/>
            <a:ln w="9525">
              <a:noFill/>
              <a:miter lim="800000"/>
              <a:headEnd/>
              <a:tailEnd/>
            </a:ln>
          </p:spPr>
        </p:pic>
        <p:sp>
          <p:nvSpPr>
            <p:cNvPr id="25610" name="TextBox 1"/>
            <p:cNvSpPr txBox="1">
              <a:spLocks noChangeArrowheads="1"/>
            </p:cNvSpPr>
            <p:nvPr/>
          </p:nvSpPr>
          <p:spPr bwMode="auto">
            <a:xfrm>
              <a:off x="471792" y="2332876"/>
              <a:ext cx="6495064" cy="2224236"/>
            </a:xfrm>
            <a:prstGeom prst="rect">
              <a:avLst/>
            </a:prstGeom>
            <a:noFill/>
            <a:ln w="9525">
              <a:noFill/>
              <a:miter lim="800000"/>
              <a:headEnd/>
              <a:tailEnd/>
            </a:ln>
          </p:spPr>
          <p:txBody>
            <a:bodyPr wrap="square">
              <a:spAutoFit/>
            </a:bodyPr>
            <a:lstStyle/>
            <a:p>
              <a:pPr>
                <a:lnSpc>
                  <a:spcPct val="150000"/>
                </a:lnSpc>
              </a:pPr>
              <a:r>
                <a:rPr lang="en-US" altLang="zh-CN" sz="2800" dirty="0" smtClean="0">
                  <a:latin typeface="Helvetica"/>
                </a:rPr>
                <a:t>A story about a family dinner to introduce the topic of the essay, i.e. whether Chinese language</a:t>
              </a:r>
            </a:p>
            <a:p>
              <a:pPr>
                <a:lnSpc>
                  <a:spcPct val="150000"/>
                </a:lnSpc>
              </a:pPr>
              <a:r>
                <a:rPr lang="en-US" altLang="zh-CN" sz="2800" dirty="0" smtClean="0">
                  <a:latin typeface="Helvetica"/>
                </a:rPr>
                <a:t>and culture are _______________.</a:t>
              </a:r>
              <a:endParaRPr lang="en-US" altLang="zh-CN" sz="2800" dirty="0">
                <a:latin typeface="Helvetica"/>
              </a:endParaRPr>
            </a:p>
          </p:txBody>
        </p:sp>
      </p:grpSp>
      <p:sp>
        <p:nvSpPr>
          <p:cNvPr id="25603" name="TextBox 40"/>
          <p:cNvSpPr txBox="1">
            <a:spLocks noChangeArrowheads="1"/>
          </p:cNvSpPr>
          <p:nvPr/>
        </p:nvSpPr>
        <p:spPr bwMode="auto">
          <a:xfrm>
            <a:off x="1069975" y="1484313"/>
            <a:ext cx="6985000" cy="53553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Part I — </a:t>
            </a:r>
            <a:r>
              <a:rPr lang="en-US" altLang="zh-CN" sz="2400" b="1" dirty="0" smtClean="0">
                <a:solidFill>
                  <a:srgbClr val="000000"/>
                </a:solidFill>
                <a:latin typeface="Helvetica"/>
                <a:ea typeface="方正舒体" pitchFamily="2" charset="-122"/>
              </a:rPr>
              <a:t>(</a:t>
            </a:r>
            <a:r>
              <a:rPr lang="en-US" altLang="zh-CN" sz="2400" b="1" dirty="0" err="1">
                <a:solidFill>
                  <a:srgbClr val="000000"/>
                </a:solidFill>
                <a:latin typeface="Helvetica"/>
                <a:ea typeface="方正舒体" pitchFamily="2" charset="-122"/>
              </a:rPr>
              <a:t>P</a:t>
            </a:r>
            <a:r>
              <a:rPr lang="en-US" altLang="zh-CN" sz="2400" b="1" dirty="0" err="1" smtClean="0">
                <a:solidFill>
                  <a:srgbClr val="000000"/>
                </a:solidFill>
                <a:latin typeface="Helvetica"/>
                <a:ea typeface="方正舒体" pitchFamily="2" charset="-122"/>
              </a:rPr>
              <a:t>aras</a:t>
            </a:r>
            <a:r>
              <a:rPr lang="en-US" altLang="zh-CN" sz="2400" b="1" dirty="0">
                <a:solidFill>
                  <a:srgbClr val="000000"/>
                </a:solidFill>
                <a:latin typeface="Helvetica"/>
                <a:ea typeface="方正舒体" pitchFamily="2" charset="-122"/>
              </a:rPr>
              <a:t>. 1- __)</a:t>
            </a:r>
          </a:p>
        </p:txBody>
      </p:sp>
      <p:sp>
        <p:nvSpPr>
          <p:cNvPr id="175118" name="Text Box 14"/>
          <p:cNvSpPr txBox="1">
            <a:spLocks noChangeArrowheads="1"/>
          </p:cNvSpPr>
          <p:nvPr/>
        </p:nvSpPr>
        <p:spPr bwMode="auto">
          <a:xfrm>
            <a:off x="3786182" y="1500188"/>
            <a:ext cx="428625" cy="461962"/>
          </a:xfrm>
          <a:prstGeom prst="rect">
            <a:avLst/>
          </a:prstGeom>
          <a:noFill/>
          <a:ln w="9525">
            <a:noFill/>
            <a:miter lim="800000"/>
            <a:headEnd/>
            <a:tailEnd/>
          </a:ln>
          <a:effectLst>
            <a:prstShdw prst="shdw11">
              <a:schemeClr val="bg2">
                <a:alpha val="50000"/>
              </a:schemeClr>
            </a:prstShdw>
          </a:effectLst>
        </p:spPr>
        <p:txBody>
          <a:bodyPr>
            <a:spAutoFit/>
          </a:bodyPr>
          <a:lstStyle/>
          <a:p>
            <a:pPr fontAlgn="auto">
              <a:spcBef>
                <a:spcPct val="50000"/>
              </a:spcBef>
              <a:spcAft>
                <a:spcPts val="0"/>
              </a:spcAft>
              <a:defRPr/>
            </a:pPr>
            <a:r>
              <a:rPr lang="en-US" altLang="zh-CN" sz="2400" b="1" dirty="0">
                <a:solidFill>
                  <a:schemeClr val="accent6">
                    <a:lumMod val="75000"/>
                  </a:schemeClr>
                </a:solidFill>
                <a:latin typeface="Helvetica"/>
                <a:ea typeface="方正舒体"/>
              </a:rPr>
              <a:t>9</a:t>
            </a:r>
          </a:p>
        </p:txBody>
      </p:sp>
      <p:sp>
        <p:nvSpPr>
          <p:cNvPr id="25" name="矩形 24"/>
          <p:cNvSpPr/>
          <p:nvPr/>
        </p:nvSpPr>
        <p:spPr>
          <a:xfrm>
            <a:off x="3143240" y="4691730"/>
            <a:ext cx="3429023" cy="523220"/>
          </a:xfrm>
          <a:prstGeom prst="rect">
            <a:avLst/>
          </a:prstGeom>
        </p:spPr>
        <p:txBody>
          <a:bodyPr wrap="square">
            <a:spAutoFit/>
          </a:bodyPr>
          <a:lstStyle/>
          <a:p>
            <a:pPr fontAlgn="auto">
              <a:spcBef>
                <a:spcPts val="0"/>
              </a:spcBef>
              <a:spcAft>
                <a:spcPts val="0"/>
              </a:spcAft>
              <a:defRPr/>
            </a:pPr>
            <a:r>
              <a:rPr lang="en-US" altLang="zh-CN" sz="2800" dirty="0" smtClean="0">
                <a:solidFill>
                  <a:schemeClr val="accent6">
                    <a:lumMod val="75000"/>
                  </a:schemeClr>
                </a:solidFill>
                <a:latin typeface="Helvetica"/>
                <a:ea typeface="+mn-ea"/>
              </a:rPr>
              <a:t> indirect and polite</a:t>
            </a:r>
            <a:endParaRPr lang="zh-CN" altLang="en-US" sz="2800" dirty="0">
              <a:solidFill>
                <a:schemeClr val="accent6">
                  <a:lumMod val="75000"/>
                </a:schemeClr>
              </a:solidFill>
              <a:latin typeface="Helvetica"/>
              <a:ea typeface="+mn-ea"/>
            </a:endParaRPr>
          </a:p>
        </p:txBody>
      </p:sp>
      <p:pic>
        <p:nvPicPr>
          <p:cNvPr id="25608"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矩形 45"/>
          <p:cNvSpPr>
            <a:spLocks noChangeArrowheads="1"/>
          </p:cNvSpPr>
          <p:nvPr/>
        </p:nvSpPr>
        <p:spPr bwMode="auto">
          <a:xfrm>
            <a:off x="1142581" y="1395699"/>
            <a:ext cx="7072757" cy="1532727"/>
          </a:xfrm>
          <a:prstGeom prst="rect">
            <a:avLst/>
          </a:prstGeom>
          <a:noFill/>
          <a:ln w="9525">
            <a:noFill/>
            <a:miter lim="800000"/>
            <a:headEnd/>
            <a:tailEnd/>
          </a:ln>
        </p:spPr>
        <p:txBody>
          <a:bodyPr wrap="square">
            <a:spAutoFit/>
          </a:bodyPr>
          <a:lstStyle/>
          <a:p>
            <a:pPr>
              <a:lnSpc>
                <a:spcPct val="120000"/>
              </a:lnSpc>
            </a:pPr>
            <a:r>
              <a:rPr lang="en-US" altLang="zh-CN" sz="2600" dirty="0" smtClean="0">
                <a:solidFill>
                  <a:srgbClr val="000000"/>
                </a:solidFill>
                <a:latin typeface="Helvetica" pitchFamily="34" charset="0"/>
                <a:ea typeface="方正舒体"/>
                <a:cs typeface="方正舒体"/>
              </a:rPr>
              <a:t>How did the article in </a:t>
            </a:r>
            <a:r>
              <a:rPr lang="en-US" altLang="zh-CN" sz="2600" i="1" dirty="0" smtClean="0">
                <a:solidFill>
                  <a:srgbClr val="000000"/>
                </a:solidFill>
                <a:latin typeface="Helvetica" pitchFamily="34" charset="0"/>
                <a:ea typeface="方正舒体"/>
                <a:cs typeface="方正舒体"/>
              </a:rPr>
              <a:t>The New York Times Magazine</a:t>
            </a:r>
            <a:r>
              <a:rPr lang="en-US" altLang="zh-CN" sz="2600" dirty="0" smtClean="0">
                <a:solidFill>
                  <a:srgbClr val="000000"/>
                </a:solidFill>
                <a:latin typeface="Helvetica" pitchFamily="34" charset="0"/>
                <a:ea typeface="方正舒体"/>
                <a:cs typeface="方正舒体"/>
              </a:rPr>
              <a:t> describe Chinese language and culture? </a:t>
            </a:r>
            <a:r>
              <a:rPr lang="en-US" altLang="en-US" sz="2600" dirty="0" smtClean="0">
                <a:solidFill>
                  <a:srgbClr val="000000"/>
                </a:solidFill>
                <a:latin typeface="Helvetica" pitchFamily="34" charset="0"/>
                <a:ea typeface="方正舒体"/>
                <a:cs typeface="方正舒体"/>
              </a:rPr>
              <a:t>(Para.10)</a:t>
            </a:r>
            <a:endParaRPr lang="zh-CN" altLang="en-US" sz="2600" dirty="0">
              <a:solidFill>
                <a:srgbClr val="000000"/>
              </a:solidFill>
              <a:latin typeface="Helvetica" pitchFamily="34" charset="0"/>
              <a:ea typeface="方正舒体"/>
              <a:cs typeface="方正舒体"/>
            </a:endParaRPr>
          </a:p>
        </p:txBody>
      </p:sp>
      <p:sp>
        <p:nvSpPr>
          <p:cNvPr id="25" name="矩形 24"/>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Ideas of the Parts</a:t>
            </a:r>
          </a:p>
        </p:txBody>
      </p:sp>
      <p:pic>
        <p:nvPicPr>
          <p:cNvPr id="77827" name="Picture 2"/>
          <p:cNvPicPr>
            <a:picLocks noChangeAspect="1" noChangeArrowheads="1"/>
          </p:cNvPicPr>
          <p:nvPr/>
        </p:nvPicPr>
        <p:blipFill>
          <a:blip r:embed="rId3" cstate="print"/>
          <a:srcRect/>
          <a:stretch>
            <a:fillRect/>
          </a:stretch>
        </p:blipFill>
        <p:spPr bwMode="auto">
          <a:xfrm>
            <a:off x="-3175" y="63500"/>
            <a:ext cx="4070350" cy="1150938"/>
          </a:xfrm>
          <a:prstGeom prst="rect">
            <a:avLst/>
          </a:prstGeom>
          <a:noFill/>
          <a:ln w="9525">
            <a:noFill/>
            <a:miter lim="800000"/>
            <a:headEnd/>
            <a:tailEnd/>
          </a:ln>
        </p:spPr>
      </p:pic>
      <p:sp>
        <p:nvSpPr>
          <p:cNvPr id="31" name="TextBox 30"/>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 name="圆角矩形 5"/>
          <p:cNvSpPr/>
          <p:nvPr/>
        </p:nvSpPr>
        <p:spPr>
          <a:xfrm>
            <a:off x="1285853" y="3502045"/>
            <a:ext cx="6929485" cy="192721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4" cstate="print"/>
          <a:srcRect/>
          <a:stretch>
            <a:fillRect/>
          </a:stretch>
        </p:blipFill>
        <p:spPr bwMode="auto">
          <a:xfrm>
            <a:off x="285720" y="2778130"/>
            <a:ext cx="1446213" cy="1365250"/>
          </a:xfrm>
          <a:prstGeom prst="rect">
            <a:avLst/>
          </a:prstGeom>
          <a:noFill/>
          <a:ln w="9525">
            <a:noFill/>
            <a:miter lim="800000"/>
            <a:headEnd/>
            <a:tailEnd/>
          </a:ln>
        </p:spPr>
      </p:pic>
      <p:sp>
        <p:nvSpPr>
          <p:cNvPr id="8" name="TextBox 7"/>
          <p:cNvSpPr txBox="1"/>
          <p:nvPr/>
        </p:nvSpPr>
        <p:spPr>
          <a:xfrm>
            <a:off x="639742" y="3257552"/>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31435" name="Rectangle 11"/>
          <p:cNvSpPr>
            <a:spLocks noChangeArrowheads="1"/>
          </p:cNvSpPr>
          <p:nvPr/>
        </p:nvSpPr>
        <p:spPr bwMode="auto">
          <a:xfrm>
            <a:off x="1571604" y="3862992"/>
            <a:ext cx="6643734" cy="95410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r>
              <a:rPr lang="en-US" altLang="zh-CN" sz="2800" dirty="0" smtClean="0">
                <a:solidFill>
                  <a:srgbClr val="000000"/>
                </a:solidFill>
                <a:latin typeface="Helvetica" pitchFamily="34" charset="0"/>
              </a:rPr>
              <a:t>It said that Chinese language and culture were very indirect and polite.</a:t>
            </a:r>
            <a:endParaRPr lang="en-US" altLang="zh-CN" sz="2800" dirty="0">
              <a:solidFill>
                <a:srgbClr val="000000"/>
              </a:solidFill>
              <a:latin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231435"/>
                                        </p:tgtEl>
                                        <p:attrNameLst>
                                          <p:attrName>style.visibility</p:attrName>
                                        </p:attrNameLst>
                                      </p:cBhvr>
                                      <p:to>
                                        <p:strVal val="visible"/>
                                      </p:to>
                                    </p:set>
                                    <p:animEffect transition="in" filter="wipe(up)">
                                      <p:cBhvr>
                                        <p:cTn id="14" dur="500"/>
                                        <p:tgtEl>
                                          <p:spTgt spid="231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14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1500167" y="2285992"/>
            <a:ext cx="6286543" cy="2677656"/>
          </a:xfrm>
          <a:prstGeom prst="rect">
            <a:avLst/>
          </a:prstGeom>
          <a:noFill/>
          <a:ln w="9525">
            <a:noFill/>
            <a:miter lim="800000"/>
            <a:headEnd/>
            <a:tailEnd/>
          </a:ln>
        </p:spPr>
        <p:txBody>
          <a:bodyPr wrap="square">
            <a:spAutoFit/>
          </a:bodyPr>
          <a:lstStyle/>
          <a:p>
            <a:pPr>
              <a:lnSpc>
                <a:spcPct val="150000"/>
              </a:lnSpc>
            </a:pPr>
            <a:r>
              <a:rPr lang="en-US" altLang="zh-CN" sz="2800" dirty="0" smtClean="0">
                <a:solidFill>
                  <a:srgbClr val="000000"/>
                </a:solidFill>
                <a:latin typeface="Helvetica"/>
                <a:ea typeface="方正舒体" pitchFamily="2" charset="-122"/>
              </a:rPr>
              <a:t>As any child of immigrant parents knows, there is a special kind of _______________ attached to knowing two languages. (Para.12)</a:t>
            </a:r>
            <a:endParaRPr lang="en-US" altLang="zh-CN" sz="2800" dirty="0">
              <a:solidFill>
                <a:srgbClr val="000000"/>
              </a:solidFill>
              <a:latin typeface="Helvetica"/>
              <a:ea typeface="方正舒体" pitchFamily="2" charset="-122"/>
            </a:endParaRPr>
          </a:p>
        </p:txBody>
      </p:sp>
      <p:sp>
        <p:nvSpPr>
          <p:cNvPr id="6" name="圆角矩形 5"/>
          <p:cNvSpPr/>
          <p:nvPr/>
        </p:nvSpPr>
        <p:spPr bwMode="auto">
          <a:xfrm>
            <a:off x="1199541" y="2000240"/>
            <a:ext cx="6587169" cy="353830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5"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10" name="内容占位符 2"/>
          <p:cNvSpPr txBox="1">
            <a:spLocks/>
          </p:cNvSpPr>
          <p:nvPr/>
        </p:nvSpPr>
        <p:spPr>
          <a:xfrm flipH="1">
            <a:off x="1785918" y="3681418"/>
            <a:ext cx="2571768" cy="461962"/>
          </a:xfrm>
          <a:prstGeom prst="rect">
            <a:avLst/>
          </a:prstGeom>
          <a:noFill/>
          <a:ln>
            <a:noFill/>
          </a:ln>
        </p:spPr>
        <p:txBody>
          <a:bodyPr/>
          <a:lstStyle/>
          <a:p>
            <a:pPr algn="ctr" fontAlgn="auto">
              <a:spcBef>
                <a:spcPts val="0"/>
              </a:spcBef>
              <a:spcAft>
                <a:spcPts val="0"/>
              </a:spcAft>
              <a:defRPr/>
            </a:pPr>
            <a:r>
              <a:rPr lang="en-US" altLang="zh-CN" sz="2800" b="1" kern="0" dirty="0" smtClean="0">
                <a:solidFill>
                  <a:schemeClr val="accent6">
                    <a:lumMod val="75000"/>
                  </a:schemeClr>
                </a:solidFill>
                <a:latin typeface="Helvetica"/>
                <a:ea typeface="楷体_GB2312" pitchFamily="49" charset="-122"/>
              </a:rPr>
              <a:t>double bind</a:t>
            </a:r>
            <a:endParaRPr lang="zh-CN" altLang="en-US" sz="2800" b="1" kern="0" dirty="0">
              <a:solidFill>
                <a:schemeClr val="accent6">
                  <a:lumMod val="75000"/>
                </a:schemeClr>
              </a:solidFill>
              <a:latin typeface="Helvetica"/>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1244630" y="1500174"/>
            <a:ext cx="7154834" cy="1292662"/>
          </a:xfrm>
          <a:prstGeom prst="rect">
            <a:avLst/>
          </a:prstGeom>
          <a:noFill/>
          <a:ln w="9525">
            <a:noFill/>
            <a:miter lim="800000"/>
            <a:headEnd/>
            <a:tailEnd/>
          </a:ln>
        </p:spPr>
        <p:txBody>
          <a:bodyPr wrap="square">
            <a:spAutoFit/>
          </a:bodyPr>
          <a:lstStyle/>
          <a:p>
            <a:r>
              <a:rPr lang="en-US" altLang="zh-CN" sz="2600" dirty="0" smtClean="0">
                <a:solidFill>
                  <a:srgbClr val="000000"/>
                </a:solidFill>
                <a:latin typeface="Helvetica"/>
                <a:ea typeface="方正舒体" pitchFamily="2" charset="-122"/>
              </a:rPr>
              <a:t>Why did the author’s parents scold her when she answered them with a question? (Paras.13-17)</a:t>
            </a:r>
            <a:endParaRPr lang="en-US" altLang="zh-CN" sz="2600" dirty="0">
              <a:solidFill>
                <a:srgbClr val="000000"/>
              </a:solidFill>
              <a:latin typeface="Helvetica"/>
              <a:ea typeface="方正舒体" pitchFamily="2" charset="-122"/>
            </a:endParaRPr>
          </a:p>
        </p:txBody>
      </p:sp>
      <p:grpSp>
        <p:nvGrpSpPr>
          <p:cNvPr id="2" name="组合 11"/>
          <p:cNvGrpSpPr>
            <a:grpSpLocks/>
          </p:cNvGrpSpPr>
          <p:nvPr/>
        </p:nvGrpSpPr>
        <p:grpSpPr bwMode="auto">
          <a:xfrm>
            <a:off x="881066" y="2792836"/>
            <a:ext cx="8191528" cy="2707866"/>
            <a:chOff x="481864" y="2634602"/>
            <a:chExt cx="8680709" cy="3118933"/>
          </a:xfrm>
        </p:grpSpPr>
        <p:sp>
          <p:nvSpPr>
            <p:cNvPr id="6" name="圆角矩形 5"/>
            <p:cNvSpPr/>
            <p:nvPr/>
          </p:nvSpPr>
          <p:spPr>
            <a:xfrm>
              <a:off x="1134232" y="3233255"/>
              <a:ext cx="6802184"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9" name="Picture 3"/>
            <p:cNvPicPr>
              <a:picLocks noChangeAspect="1" noChangeArrowheads="1"/>
            </p:cNvPicPr>
            <p:nvPr/>
          </p:nvPicPr>
          <p:blipFill>
            <a:blip r:embed="rId3" cstate="print"/>
            <a:srcRect/>
            <a:stretch>
              <a:fillRect/>
            </a:stretch>
          </p:blipFill>
          <p:spPr bwMode="auto">
            <a:xfrm>
              <a:off x="481864" y="2634602"/>
              <a:ext cx="1446930" cy="1365902"/>
            </a:xfrm>
            <a:prstGeom prst="rect">
              <a:avLst/>
            </a:prstGeom>
            <a:noFill/>
            <a:ln w="9525">
              <a:noFill/>
              <a:miter lim="800000"/>
              <a:headEnd/>
              <a:tailEnd/>
            </a:ln>
          </p:spPr>
        </p:pic>
        <p:sp>
          <p:nvSpPr>
            <p:cNvPr id="8" name="TextBox 7"/>
            <p:cNvSpPr txBox="1"/>
            <p:nvPr/>
          </p:nvSpPr>
          <p:spPr>
            <a:xfrm>
              <a:off x="735814" y="3161795"/>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1" name="TextBox 1"/>
            <p:cNvSpPr txBox="1">
              <a:spLocks noChangeArrowheads="1"/>
            </p:cNvSpPr>
            <p:nvPr/>
          </p:nvSpPr>
          <p:spPr bwMode="auto">
            <a:xfrm>
              <a:off x="1361954" y="3910646"/>
              <a:ext cx="7800619" cy="1020063"/>
            </a:xfrm>
            <a:prstGeom prst="rect">
              <a:avLst/>
            </a:prstGeom>
            <a:noFill/>
            <a:ln w="9525">
              <a:noFill/>
              <a:miter lim="800000"/>
              <a:headEnd/>
              <a:tailEnd/>
            </a:ln>
          </p:spPr>
          <p:txBody>
            <a:bodyPr wrap="square">
              <a:spAutoFit/>
            </a:bodyPr>
            <a:lstStyle/>
            <a:p>
              <a:pPr marL="342900" indent="-342900">
                <a:lnSpc>
                  <a:spcPts val="2800"/>
                </a:lnSpc>
                <a:spcBef>
                  <a:spcPct val="20000"/>
                </a:spcBef>
                <a:buClr>
                  <a:srgbClr val="D16349"/>
                </a:buClr>
                <a:buSzPct val="85000"/>
              </a:pPr>
              <a:r>
                <a:rPr lang="en-US" altLang="zh-CN" sz="2800" dirty="0" smtClean="0">
                  <a:solidFill>
                    <a:srgbClr val="000000"/>
                  </a:solidFill>
                  <a:latin typeface="Helvetica"/>
                  <a:ea typeface="方正舒体" pitchFamily="2" charset="-122"/>
                </a:rPr>
                <a:t>They thought that she was not</a:t>
              </a:r>
            </a:p>
            <a:p>
              <a:pPr marL="342900" indent="-342900">
                <a:lnSpc>
                  <a:spcPts val="2800"/>
                </a:lnSpc>
                <a:spcBef>
                  <a:spcPct val="20000"/>
                </a:spcBef>
                <a:buClr>
                  <a:srgbClr val="D16349"/>
                </a:buClr>
                <a:buSzPct val="85000"/>
              </a:pPr>
              <a:r>
                <a:rPr lang="en-US" altLang="zh-CN" sz="2800" dirty="0" smtClean="0">
                  <a:solidFill>
                    <a:srgbClr val="000000"/>
                  </a:solidFill>
                  <a:latin typeface="Helvetica"/>
                  <a:ea typeface="方正舒体" pitchFamily="2" charset="-122"/>
                </a:rPr>
                <a:t>respectful if she questioned them.</a:t>
              </a:r>
              <a:endParaRPr lang="zh-CN" altLang="en-US" sz="2800" dirty="0" smtClean="0">
                <a:solidFill>
                  <a:srgbClr val="000000"/>
                </a:solidFill>
                <a:latin typeface="Helvetica"/>
                <a:ea typeface="方正舒体" pitchFamily="2" charset="-122"/>
              </a:endParaRPr>
            </a:p>
          </p:txBody>
        </p:sp>
      </p:grpSp>
      <p:pic>
        <p:nvPicPr>
          <p:cNvPr id="30725"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2"/>
          <p:cNvSpPr txBox="1">
            <a:spLocks/>
          </p:cNvSpPr>
          <p:nvPr/>
        </p:nvSpPr>
        <p:spPr>
          <a:xfrm>
            <a:off x="714371" y="1428735"/>
            <a:ext cx="7685091" cy="4643471"/>
          </a:xfrm>
          <a:prstGeom prst="rect">
            <a:avLst/>
          </a:prstGeom>
          <a:solidFill>
            <a:srgbClr val="EEECE1"/>
          </a:solidFill>
          <a:ln>
            <a:solidFill>
              <a:srgbClr val="EEECE1"/>
            </a:solidFill>
          </a:ln>
          <a:scene3d>
            <a:camera prst="orthographicFront"/>
            <a:lightRig rig="threePt" dir="t"/>
          </a:scene3d>
          <a:sp3d>
            <a:bevelT prst="relaxedInset"/>
          </a:sp3d>
        </p:spPr>
        <p:txBody>
          <a:bodyPr>
            <a:normAutofit fontScale="25000" lnSpcReduction="20000"/>
          </a:bodyPr>
          <a:lstStyle/>
          <a:p>
            <a:endParaRPr lang="zh-CN" altLang="en-US" sz="2400" dirty="0" smtClean="0"/>
          </a:p>
          <a:p>
            <a:pPr algn="just">
              <a:lnSpc>
                <a:spcPct val="140000"/>
              </a:lnSpc>
            </a:pPr>
            <a:r>
              <a:rPr lang="en-US" altLang="zh-CN" sz="11200" dirty="0" smtClean="0">
                <a:solidFill>
                  <a:sysClr val="windowText" lastClr="000000"/>
                </a:solidFill>
                <a:latin typeface="Helvetica"/>
                <a:ea typeface="方正舒体"/>
              </a:rPr>
              <a:t>If I consider my upbringing carefully, I find there was nothing __________ about the Chinese language I grew up with, no censorship for the sake of _____________. My parents made everything abundantly clear in their _______________ demands: “Of course you will become a famous aerospace engineer,” they prodded.  (Para.18)</a:t>
            </a:r>
          </a:p>
          <a:p>
            <a:pPr>
              <a:lnSpc>
                <a:spcPct val="120000"/>
              </a:lnSpc>
            </a:pPr>
            <a:endParaRPr lang="zh-CN" altLang="en-US" sz="2400" dirty="0">
              <a:solidFill>
                <a:sysClr val="windowText" lastClr="000000"/>
              </a:solidFill>
              <a:latin typeface="Helvetica"/>
              <a:ea typeface="方正舒体"/>
            </a:endParaRPr>
          </a:p>
        </p:txBody>
      </p:sp>
      <p:pic>
        <p:nvPicPr>
          <p:cNvPr id="27663"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23" name="内容占位符 2"/>
          <p:cNvSpPr txBox="1">
            <a:spLocks/>
          </p:cNvSpPr>
          <p:nvPr/>
        </p:nvSpPr>
        <p:spPr>
          <a:xfrm flipH="1">
            <a:off x="2928926" y="2000240"/>
            <a:ext cx="2143125" cy="461962"/>
          </a:xfrm>
          <a:prstGeom prst="rect">
            <a:avLst/>
          </a:prstGeom>
          <a:noFill/>
          <a:ln>
            <a:noFill/>
          </a:ln>
        </p:spPr>
        <p:txBody>
          <a:bodyPr/>
          <a:lstStyle/>
          <a:p>
            <a:pPr algn="ctr" fontAlgn="auto">
              <a:spcBef>
                <a:spcPts val="0"/>
              </a:spcBef>
              <a:spcAft>
                <a:spcPts val="0"/>
              </a:spcAft>
              <a:defRPr/>
            </a:pPr>
            <a:r>
              <a:rPr lang="en-US" altLang="zh-CN" sz="2800" b="1" kern="0" dirty="0" smtClean="0">
                <a:solidFill>
                  <a:schemeClr val="accent6">
                    <a:lumMod val="75000"/>
                  </a:schemeClr>
                </a:solidFill>
                <a:latin typeface="Helvetica"/>
                <a:ea typeface="楷体_GB2312" pitchFamily="49" charset="-122"/>
              </a:rPr>
              <a:t>discreet</a:t>
            </a:r>
            <a:endParaRPr lang="zh-CN" altLang="en-US" sz="2800" b="1"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flipH="1">
            <a:off x="2571751" y="3000372"/>
            <a:ext cx="2143125" cy="461962"/>
          </a:xfrm>
          <a:prstGeom prst="rect">
            <a:avLst/>
          </a:prstGeom>
          <a:noFill/>
          <a:ln>
            <a:noFill/>
          </a:ln>
        </p:spPr>
        <p:txBody>
          <a:bodyPr/>
          <a:lstStyle/>
          <a:p>
            <a:pPr algn="ctr" fontAlgn="auto">
              <a:spcBef>
                <a:spcPts val="0"/>
              </a:spcBef>
              <a:spcAft>
                <a:spcPts val="0"/>
              </a:spcAft>
              <a:defRPr/>
            </a:pPr>
            <a:r>
              <a:rPr lang="en-US" altLang="zh-CN" sz="2800" b="1" kern="0" dirty="0" smtClean="0">
                <a:solidFill>
                  <a:schemeClr val="accent6">
                    <a:lumMod val="75000"/>
                  </a:schemeClr>
                </a:solidFill>
                <a:latin typeface="Helvetica"/>
                <a:ea typeface="楷体_GB2312" pitchFamily="49" charset="-122"/>
              </a:rPr>
              <a:t>politeness</a:t>
            </a:r>
            <a:endParaRPr lang="zh-CN" altLang="en-US" sz="2800" b="1" kern="0" dirty="0">
              <a:solidFill>
                <a:schemeClr val="accent6">
                  <a:lumMod val="75000"/>
                </a:schemeClr>
              </a:solidFill>
              <a:latin typeface="Helvetica"/>
              <a:ea typeface="楷体_GB2312" pitchFamily="49" charset="-122"/>
            </a:endParaRPr>
          </a:p>
        </p:txBody>
      </p:sp>
      <p:sp>
        <p:nvSpPr>
          <p:cNvPr id="14" name="内容占位符 2"/>
          <p:cNvSpPr txBox="1">
            <a:spLocks/>
          </p:cNvSpPr>
          <p:nvPr/>
        </p:nvSpPr>
        <p:spPr>
          <a:xfrm flipH="1">
            <a:off x="1071538" y="4038608"/>
            <a:ext cx="2490767" cy="461962"/>
          </a:xfrm>
          <a:prstGeom prst="rect">
            <a:avLst/>
          </a:prstGeom>
          <a:noFill/>
          <a:ln>
            <a:noFill/>
          </a:ln>
        </p:spPr>
        <p:txBody>
          <a:bodyPr/>
          <a:lstStyle/>
          <a:p>
            <a:pPr algn="ctr" fontAlgn="auto">
              <a:spcBef>
                <a:spcPts val="0"/>
              </a:spcBef>
              <a:spcAft>
                <a:spcPts val="0"/>
              </a:spcAft>
              <a:defRPr/>
            </a:pPr>
            <a:r>
              <a:rPr lang="en-US" altLang="zh-CN" sz="2800" b="1" kern="0" dirty="0" smtClean="0">
                <a:solidFill>
                  <a:schemeClr val="accent6">
                    <a:lumMod val="75000"/>
                  </a:schemeClr>
                </a:solidFill>
                <a:latin typeface="Helvetica"/>
                <a:ea typeface="楷体_GB2312" pitchFamily="49" charset="-122"/>
              </a:rPr>
              <a:t>consecutive</a:t>
            </a:r>
            <a:endParaRPr lang="zh-CN" altLang="en-US" sz="2800" b="1" kern="0" dirty="0">
              <a:solidFill>
                <a:schemeClr val="accent6">
                  <a:lumMod val="75000"/>
                </a:schemeClr>
              </a:solidFill>
              <a:latin typeface="Helvetica"/>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srcRect/>
          <a:stretch>
            <a:fillRect/>
          </a:stretch>
        </p:blipFill>
        <p:spPr bwMode="auto">
          <a:xfrm>
            <a:off x="269902" y="1163638"/>
            <a:ext cx="8564536" cy="5270888"/>
          </a:xfrm>
          <a:prstGeom prst="rect">
            <a:avLst/>
          </a:prstGeom>
          <a:noFill/>
          <a:ln w="9525">
            <a:noFill/>
            <a:miter lim="800000"/>
            <a:headEnd/>
            <a:tailEnd/>
          </a:ln>
        </p:spPr>
      </p:pic>
      <p:sp>
        <p:nvSpPr>
          <p:cNvPr id="28675" name="TextBox 40"/>
          <p:cNvSpPr txBox="1">
            <a:spLocks noChangeArrowheads="1"/>
          </p:cNvSpPr>
          <p:nvPr/>
        </p:nvSpPr>
        <p:spPr bwMode="auto">
          <a:xfrm>
            <a:off x="1158900" y="1071546"/>
            <a:ext cx="6985000" cy="49795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Para. </a:t>
            </a:r>
            <a:r>
              <a:rPr lang="en-US" altLang="zh-CN" sz="2400" b="1" dirty="0" smtClean="0">
                <a:solidFill>
                  <a:srgbClr val="000000"/>
                </a:solidFill>
                <a:latin typeface="Helvetica"/>
                <a:ea typeface="方正舒体" pitchFamily="2" charset="-122"/>
              </a:rPr>
              <a:t>20</a:t>
            </a:r>
            <a:endParaRPr lang="en-US" altLang="zh-CN" sz="2400" b="1" dirty="0">
              <a:solidFill>
                <a:srgbClr val="000000"/>
              </a:solidFill>
              <a:latin typeface="Helvetica"/>
              <a:ea typeface="方正舒体" pitchFamily="2" charset="-122"/>
            </a:endParaRPr>
          </a:p>
        </p:txBody>
      </p:sp>
      <p:sp>
        <p:nvSpPr>
          <p:cNvPr id="28676" name="TextBox 1"/>
          <p:cNvSpPr txBox="1">
            <a:spLocks noChangeArrowheads="1"/>
          </p:cNvSpPr>
          <p:nvPr/>
        </p:nvSpPr>
        <p:spPr bwMode="auto">
          <a:xfrm>
            <a:off x="500034" y="1714488"/>
            <a:ext cx="6300794" cy="4493538"/>
          </a:xfrm>
          <a:prstGeom prst="rect">
            <a:avLst/>
          </a:prstGeom>
          <a:noFill/>
          <a:ln w="9525">
            <a:noFill/>
            <a:miter lim="800000"/>
            <a:headEnd/>
            <a:tailEnd/>
          </a:ln>
        </p:spPr>
        <p:txBody>
          <a:bodyPr wrap="square">
            <a:spAutoFit/>
          </a:bodyPr>
          <a:lstStyle/>
          <a:p>
            <a:r>
              <a:rPr lang="en-US" altLang="zh-CN" sz="2600" dirty="0" smtClean="0">
                <a:latin typeface="Helvetica"/>
              </a:rPr>
              <a:t>Having listened to both Chinese and English, I’m suspicious of ____________ between the two languages, as I notice the reciprocal ____________ they each present. English speakers say Chinese is extremely difficult because different words can be denoted by very subtle variations in tone. English is often bracketed with the label of _____________, a language of too many broken rules.</a:t>
            </a:r>
            <a:endParaRPr lang="en-US" altLang="zh-CN" sz="2600" dirty="0">
              <a:latin typeface="Helvetica"/>
            </a:endParaRPr>
          </a:p>
        </p:txBody>
      </p:sp>
      <p:sp>
        <p:nvSpPr>
          <p:cNvPr id="10" name="内容占位符 2"/>
          <p:cNvSpPr txBox="1">
            <a:spLocks/>
          </p:cNvSpPr>
          <p:nvPr/>
        </p:nvSpPr>
        <p:spPr>
          <a:xfrm flipH="1">
            <a:off x="3929058" y="2109782"/>
            <a:ext cx="3133725" cy="461962"/>
          </a:xfrm>
          <a:prstGeom prst="rect">
            <a:avLst/>
          </a:prstGeom>
          <a:noFill/>
          <a:ln>
            <a:noFill/>
          </a:ln>
        </p:spPr>
        <p:txBody>
          <a:bodyPr/>
          <a:lstStyle/>
          <a:p>
            <a:pPr algn="ctr" fontAlgn="auto">
              <a:spcBef>
                <a:spcPts val="0"/>
              </a:spcBef>
              <a:spcAft>
                <a:spcPts val="0"/>
              </a:spcAft>
              <a:defRPr/>
            </a:pPr>
            <a:r>
              <a:rPr lang="en-US" altLang="zh-CN" sz="2600" b="1" kern="0" dirty="0" smtClean="0">
                <a:solidFill>
                  <a:schemeClr val="accent6">
                    <a:lumMod val="75000"/>
                  </a:schemeClr>
                </a:solidFill>
                <a:latin typeface="Helvetica"/>
                <a:ea typeface="楷体_GB2312" pitchFamily="49" charset="-122"/>
              </a:rPr>
              <a:t>comparisons</a:t>
            </a:r>
            <a:r>
              <a:rPr lang="en-US" altLang="zh-CN" sz="2600" dirty="0" smtClean="0">
                <a:latin typeface="Helvetica"/>
              </a:rPr>
              <a:t> </a:t>
            </a:r>
            <a:endParaRPr lang="zh-CN" altLang="en-US" sz="2600" b="1"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a:off x="2781338" y="2857496"/>
            <a:ext cx="2004976" cy="720725"/>
          </a:xfrm>
          <a:prstGeom prst="rect">
            <a:avLst/>
          </a:prstGeom>
          <a:noFill/>
          <a:ln>
            <a:noFill/>
          </a:ln>
        </p:spPr>
        <p:txBody>
          <a:bodyPr/>
          <a:lstStyle/>
          <a:p>
            <a:pPr algn="ctr" fontAlgn="auto">
              <a:spcBef>
                <a:spcPts val="0"/>
              </a:spcBef>
              <a:spcAft>
                <a:spcPts val="0"/>
              </a:spcAft>
              <a:defRPr/>
            </a:pPr>
            <a:r>
              <a:rPr lang="en-US" altLang="zh-CN" sz="2600" b="1" kern="0" dirty="0" smtClean="0">
                <a:solidFill>
                  <a:schemeClr val="accent6">
                    <a:lumMod val="75000"/>
                  </a:schemeClr>
                </a:solidFill>
                <a:latin typeface="Helvetica"/>
                <a:ea typeface="楷体_GB2312" pitchFamily="49" charset="-122"/>
              </a:rPr>
              <a:t>challenges</a:t>
            </a:r>
            <a:endParaRPr lang="zh-CN" altLang="en-US" sz="2600" b="1" kern="0" dirty="0">
              <a:solidFill>
                <a:schemeClr val="accent6">
                  <a:lumMod val="75000"/>
                </a:schemeClr>
              </a:solidFill>
              <a:latin typeface="Helvetica"/>
              <a:ea typeface="楷体_GB2312" pitchFamily="49" charset="-122"/>
            </a:endParaRPr>
          </a:p>
        </p:txBody>
      </p:sp>
      <p:pic>
        <p:nvPicPr>
          <p:cNvPr id="28683"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
        <p:nvSpPr>
          <p:cNvPr id="14" name="云形标注 13"/>
          <p:cNvSpPr/>
          <p:nvPr/>
        </p:nvSpPr>
        <p:spPr>
          <a:xfrm>
            <a:off x="5500694" y="857233"/>
            <a:ext cx="3333744" cy="1609740"/>
          </a:xfrm>
          <a:prstGeom prst="cloudCallout">
            <a:avLst>
              <a:gd name="adj1" fmla="val -153995"/>
              <a:gd name="adj2" fmla="val 62254"/>
            </a:avLst>
          </a:prstGeom>
          <a:ln/>
        </p:spPr>
        <p:style>
          <a:lnRef idx="2">
            <a:schemeClr val="accent5"/>
          </a:lnRef>
          <a:fillRef idx="1">
            <a:schemeClr val="lt1"/>
          </a:fillRef>
          <a:effectRef idx="0">
            <a:schemeClr val="accent5"/>
          </a:effectRef>
          <a:fontRef idx="minor">
            <a:schemeClr val="dk1"/>
          </a:fontRef>
        </p:style>
        <p:txBody>
          <a:bodyPr anchor="ctr"/>
          <a:lstStyle/>
          <a:p>
            <a:r>
              <a:rPr lang="en-US" altLang="zh-CN" sz="2600" b="1" kern="0" dirty="0" smtClean="0">
                <a:solidFill>
                  <a:schemeClr val="tx1"/>
                </a:solidFill>
                <a:effectLst>
                  <a:glow rad="101600">
                    <a:srgbClr val="FFFF00">
                      <a:alpha val="60000"/>
                    </a:srgbClr>
                  </a:glow>
                </a:effectLst>
                <a:latin typeface="Helvetica"/>
                <a:cs typeface="Arial" pitchFamily="34" charset="0"/>
              </a:rPr>
              <a:t>not reliable</a:t>
            </a:r>
          </a:p>
        </p:txBody>
      </p:sp>
      <p:sp>
        <p:nvSpPr>
          <p:cNvPr id="11" name="内容占位符 2"/>
          <p:cNvSpPr txBox="1">
            <a:spLocks/>
          </p:cNvSpPr>
          <p:nvPr/>
        </p:nvSpPr>
        <p:spPr>
          <a:xfrm>
            <a:off x="500034" y="5214950"/>
            <a:ext cx="2628847" cy="577825"/>
          </a:xfrm>
          <a:prstGeom prst="rect">
            <a:avLst/>
          </a:prstGeom>
          <a:noFill/>
          <a:ln>
            <a:noFill/>
          </a:ln>
        </p:spPr>
        <p:txBody>
          <a:bodyPr/>
          <a:lstStyle/>
          <a:p>
            <a:pPr algn="ctr" fontAlgn="auto">
              <a:spcBef>
                <a:spcPts val="0"/>
              </a:spcBef>
              <a:spcAft>
                <a:spcPts val="0"/>
              </a:spcAft>
              <a:defRPr/>
            </a:pPr>
            <a:r>
              <a:rPr lang="en-US" altLang="zh-CN" sz="2600" b="1" kern="0" dirty="0" smtClean="0">
                <a:solidFill>
                  <a:schemeClr val="accent6">
                    <a:lumMod val="75000"/>
                  </a:schemeClr>
                </a:solidFill>
                <a:latin typeface="Helvetica"/>
                <a:ea typeface="楷体_GB2312" pitchFamily="49" charset="-122"/>
              </a:rPr>
              <a:t>inconsistency </a:t>
            </a:r>
            <a:endParaRPr lang="zh-CN" altLang="en-US" sz="2600" b="1" kern="0" dirty="0" err="1" smtClean="0">
              <a:solidFill>
                <a:schemeClr val="accent6">
                  <a:lumMod val="75000"/>
                </a:schemeClr>
              </a:solidFill>
              <a:latin typeface="Helvetica"/>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173" name="图片 4" descr="新视野大学ppt首页标题字-02.png"/>
          <p:cNvPicPr>
            <a:picLocks noChangeAspect="1"/>
          </p:cNvPicPr>
          <p:nvPr/>
        </p:nvPicPr>
        <p:blipFill>
          <a:blip r:embed="rId2"/>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 name="Title 1"/>
          <p:cNvSpPr>
            <a:spLocks noGrp="1"/>
          </p:cNvSpPr>
          <p:nvPr>
            <p:ph type="title"/>
          </p:nvPr>
        </p:nvSpPr>
        <p:spPr>
          <a:xfrm>
            <a:off x="390525" y="2085971"/>
            <a:ext cx="2379663" cy="771525"/>
          </a:xfrm>
        </p:spPr>
        <p:txBody>
          <a:bodyPr rtlCol="0">
            <a:normAutofit/>
          </a:bodyPr>
          <a:lstStyle/>
          <a:p>
            <a:pPr algn="l" eaLnBrk="1" fontAlgn="auto" hangingPunct="1">
              <a:spcAft>
                <a:spcPts val="0"/>
              </a:spcAft>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4</a:t>
            </a:r>
          </a:p>
        </p:txBody>
      </p:sp>
      <p:grpSp>
        <p:nvGrpSpPr>
          <p:cNvPr id="7177" name="组合 29"/>
          <p:cNvGrpSpPr>
            <a:grpSpLocks/>
          </p:cNvGrpSpPr>
          <p:nvPr/>
        </p:nvGrpSpPr>
        <p:grpSpPr bwMode="auto">
          <a:xfrm>
            <a:off x="238125" y="911225"/>
            <a:ext cx="7348370" cy="1354217"/>
            <a:chOff x="238125" y="911225"/>
            <a:chExt cx="7348955" cy="1354296"/>
          </a:xfrm>
        </p:grpSpPr>
        <p:sp>
          <p:nvSpPr>
            <p:cNvPr id="7198"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pitchFamily="34" charset="-122"/>
                  <a:cs typeface="Helvetica Neue"/>
                </a:rPr>
                <a:t>5</a:t>
              </a:r>
              <a:endParaRPr lang="en-US" altLang="zh-CN" sz="4000" dirty="0">
                <a:latin typeface="Helvetica"/>
                <a:ea typeface="Arial Unicode MS" pitchFamily="34" charset="-122"/>
                <a:cs typeface="Helvetica Neue"/>
              </a:endParaRPr>
            </a:p>
          </p:txBody>
        </p:sp>
        <p:sp>
          <p:nvSpPr>
            <p:cNvPr id="9" name="TextBox 8"/>
            <p:cNvSpPr txBox="1"/>
            <p:nvPr/>
          </p:nvSpPr>
          <p:spPr>
            <a:xfrm>
              <a:off x="1878012" y="911225"/>
              <a:ext cx="5709068" cy="1354296"/>
            </a:xfrm>
            <a:prstGeom prst="rect">
              <a:avLst/>
            </a:prstGeom>
            <a:noFill/>
          </p:spPr>
          <p:txBody>
            <a:bodyPr wrap="none">
              <a:spAutoFit/>
            </a:bodyPr>
            <a:lstStyle/>
            <a:p>
              <a:r>
                <a:rPr lang="en-US" altLang="zh-CN" sz="4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Why culture counts </a:t>
              </a:r>
              <a:endParaRPr lang="zh-CN" altLang="en-US"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a:p>
              <a:pPr fontAlgn="auto">
                <a:spcBef>
                  <a:spcPts val="0"/>
                </a:spcBef>
                <a:spcAft>
                  <a:spcPts val="0"/>
                </a:spcAft>
                <a:defRPr/>
              </a:pPr>
              <a:endParaRPr lang="en-US" altLang="zh-CN" sz="4000" b="1" dirty="0">
                <a:effectLst>
                  <a:glow rad="101600">
                    <a:schemeClr val="tx1">
                      <a:alpha val="60000"/>
                    </a:schemeClr>
                  </a:glow>
                </a:effectLst>
                <a:latin typeface="Helvetica Neue"/>
                <a:ea typeface="Arial Unicode MS"/>
                <a:cs typeface="Helvetica Neue"/>
              </a:endParaRPr>
            </a:p>
          </p:txBody>
        </p:sp>
        <p:sp>
          <p:nvSpPr>
            <p:cNvPr id="7200"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Text Box 14"/>
          <p:cNvSpPr txBox="1">
            <a:spLocks noChangeArrowheads="1"/>
          </p:cNvSpPr>
          <p:nvPr/>
        </p:nvSpPr>
        <p:spPr bwMode="auto">
          <a:xfrm>
            <a:off x="2543208" y="1986969"/>
            <a:ext cx="6815138" cy="584775"/>
          </a:xfrm>
          <a:prstGeom prst="rect">
            <a:avLst/>
          </a:prstGeom>
          <a:noFill/>
          <a:ln w="9525">
            <a:noFill/>
            <a:miter lim="800000"/>
            <a:headEnd/>
            <a:tailEnd/>
          </a:ln>
          <a:effectLst>
            <a:outerShdw sx="1000" sy="1000" algn="ctr" rotWithShape="0">
              <a:schemeClr val="tx2"/>
            </a:outerShdw>
          </a:effectLst>
        </p:spPr>
        <p:txBody>
          <a:bodyPr>
            <a:spAutoFit/>
          </a:bodyPr>
          <a:lstStyle/>
          <a:p>
            <a:r>
              <a:rPr lang="en-US" altLang="zh-CN" sz="3200" dirty="0" smtClean="0">
                <a:latin typeface="Helvetica"/>
                <a:ea typeface="Gulim" pitchFamily="34" charset="-127"/>
              </a:rPr>
              <a:t>Speaking Chinese in America</a:t>
            </a:r>
            <a:endParaRPr lang="zh-CN" altLang="en-US" sz="3200" dirty="0" smtClean="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pic>
        <p:nvPicPr>
          <p:cNvPr id="7181" name="Picture 2"/>
          <p:cNvPicPr>
            <a:picLocks noChangeAspect="1" noChangeArrowheads="1"/>
          </p:cNvPicPr>
          <p:nvPr/>
        </p:nvPicPr>
        <p:blipFill>
          <a:blip r:embed="rId3"/>
          <a:srcRect/>
          <a:stretch>
            <a:fillRect/>
          </a:stretch>
        </p:blipFill>
        <p:spPr bwMode="auto">
          <a:xfrm>
            <a:off x="449263" y="3576638"/>
            <a:ext cx="2165350" cy="1038225"/>
          </a:xfrm>
          <a:prstGeom prst="rect">
            <a:avLst/>
          </a:prstGeom>
          <a:noFill/>
          <a:ln w="9525">
            <a:noFill/>
            <a:miter lim="800000"/>
            <a:headEnd/>
            <a:tailEnd/>
          </a:ln>
        </p:spPr>
      </p:pic>
      <p:pic>
        <p:nvPicPr>
          <p:cNvPr id="7182" name="Picture 3"/>
          <p:cNvPicPr>
            <a:picLocks noChangeAspect="1" noChangeArrowheads="1"/>
          </p:cNvPicPr>
          <p:nvPr/>
        </p:nvPicPr>
        <p:blipFill>
          <a:blip r:embed="rId4"/>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4" name="组合 30"/>
          <p:cNvGrpSpPr>
            <a:grpSpLocks/>
          </p:cNvGrpSpPr>
          <p:nvPr/>
        </p:nvGrpSpPr>
        <p:grpSpPr bwMode="auto">
          <a:xfrm>
            <a:off x="2700338" y="3143248"/>
            <a:ext cx="5907087" cy="1348061"/>
            <a:chOff x="2700338" y="3141143"/>
            <a:chExt cx="5907872" cy="1351838"/>
          </a:xfrm>
        </p:grpSpPr>
        <p:sp>
          <p:nvSpPr>
            <p:cNvPr id="27" name="椭圆 26"/>
            <p:cNvSpPr/>
            <p:nvPr/>
          </p:nvSpPr>
          <p:spPr bwMode="auto">
            <a:xfrm>
              <a:off x="2700338" y="3570972"/>
              <a:ext cx="144481" cy="1432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sp>
          <p:nvSpPr>
            <p:cNvPr id="7197" name="Rectangle 6"/>
            <p:cNvSpPr>
              <a:spLocks noChangeArrowheads="1"/>
            </p:cNvSpPr>
            <p:nvPr/>
          </p:nvSpPr>
          <p:spPr bwMode="auto">
            <a:xfrm>
              <a:off x="2856488" y="3141143"/>
              <a:ext cx="5751722" cy="1351838"/>
            </a:xfrm>
            <a:prstGeom prst="rect">
              <a:avLst/>
            </a:prstGeom>
            <a:noFill/>
            <a:ln w="9525">
              <a:noFill/>
              <a:miter lim="800000"/>
              <a:headEnd/>
              <a:tailEnd/>
            </a:ln>
          </p:spPr>
          <p:txBody>
            <a:bodyPr wrap="square">
              <a:spAutoFit/>
            </a:bodyPr>
            <a:lstStyle/>
            <a:p>
              <a:pPr eaLnBrk="0" hangingPunct="0">
                <a:lnSpc>
                  <a:spcPct val="120000"/>
                </a:lnSpc>
              </a:pPr>
              <a:r>
                <a:rPr lang="en-US" altLang="zh-CN" sz="2400" dirty="0">
                  <a:solidFill>
                    <a:srgbClr val="000000"/>
                  </a:solidFill>
                  <a:latin typeface="Helvetica"/>
                </a:rPr>
                <a:t>To </a:t>
              </a:r>
              <a:r>
                <a:rPr lang="en-US" altLang="zh-CN" sz="2400" dirty="0" smtClean="0">
                  <a:solidFill>
                    <a:srgbClr val="000000"/>
                  </a:solidFill>
                  <a:latin typeface="Helvetica"/>
                </a:rPr>
                <a:t>talk about a stereotype of Chinese  </a:t>
              </a:r>
            </a:p>
            <a:p>
              <a:pPr eaLnBrk="0" hangingPunct="0">
                <a:lnSpc>
                  <a:spcPct val="120000"/>
                </a:lnSpc>
              </a:pPr>
              <a:r>
                <a:rPr lang="en-US" altLang="zh-CN" sz="2400" dirty="0" smtClean="0">
                  <a:solidFill>
                    <a:srgbClr val="000000"/>
                  </a:solidFill>
                  <a:latin typeface="Helvetica"/>
                </a:rPr>
                <a:t> language and culture </a:t>
              </a:r>
              <a:endParaRPr lang="zh-CN" altLang="en-US" sz="2400" dirty="0" smtClean="0">
                <a:solidFill>
                  <a:srgbClr val="000000"/>
                </a:solidFill>
                <a:latin typeface="Helvetica"/>
              </a:endParaRPr>
            </a:p>
            <a:p>
              <a:pPr eaLnBrk="0" hangingPunct="0"/>
              <a:endParaRPr lang="en-US" altLang="zh-CN" sz="2400" dirty="0">
                <a:solidFill>
                  <a:srgbClr val="000000"/>
                </a:solidFill>
                <a:latin typeface="Helvetica"/>
              </a:endParaRPr>
            </a:p>
          </p:txBody>
        </p:sp>
      </p:grpSp>
      <p:grpSp>
        <p:nvGrpSpPr>
          <p:cNvPr id="5" name="组合 31"/>
          <p:cNvGrpSpPr>
            <a:grpSpLocks/>
          </p:cNvGrpSpPr>
          <p:nvPr/>
        </p:nvGrpSpPr>
        <p:grpSpPr bwMode="auto">
          <a:xfrm>
            <a:off x="2700338" y="4159250"/>
            <a:ext cx="5372124" cy="555634"/>
            <a:chOff x="2700338" y="4159250"/>
            <a:chExt cx="5372028" cy="555634"/>
          </a:xfrm>
        </p:grpSpPr>
        <p:grpSp>
          <p:nvGrpSpPr>
            <p:cNvPr id="7192" name="组合 32"/>
            <p:cNvGrpSpPr>
              <a:grpSpLocks/>
            </p:cNvGrpSpPr>
            <p:nvPr/>
          </p:nvGrpSpPr>
          <p:grpSpPr bwMode="auto">
            <a:xfrm>
              <a:off x="2700338" y="4159250"/>
              <a:ext cx="4943497" cy="461963"/>
              <a:chOff x="2702496" y="5022535"/>
              <a:chExt cx="4943574" cy="461665"/>
            </a:xfrm>
          </p:grpSpPr>
          <p:sp>
            <p:nvSpPr>
              <p:cNvPr id="7194" name="Rectangle 10"/>
              <p:cNvSpPr>
                <a:spLocks noChangeArrowheads="1"/>
              </p:cNvSpPr>
              <p:nvPr/>
            </p:nvSpPr>
            <p:spPr bwMode="auto">
              <a:xfrm>
                <a:off x="2990528" y="5022535"/>
                <a:ext cx="4655542" cy="461665"/>
              </a:xfrm>
              <a:prstGeom prst="rect">
                <a:avLst/>
              </a:prstGeom>
              <a:noFill/>
              <a:ln w="9525">
                <a:noFill/>
                <a:miter lim="800000"/>
                <a:headEnd/>
                <a:tailEnd/>
              </a:ln>
            </p:spPr>
            <p:txBody>
              <a:bodyPr>
                <a:spAutoFit/>
              </a:bodyPr>
              <a:lstStyle/>
              <a:p>
                <a:pPr eaLnBrk="0" hangingPunct="0"/>
                <a:endParaRPr lang="en-US" altLang="zh-CN" sz="2400">
                  <a:solidFill>
                    <a:srgbClr val="000000"/>
                  </a:solidFill>
                  <a:latin typeface="Helvetica"/>
                </a:endParaRPr>
              </a:p>
            </p:txBody>
          </p:sp>
          <p:sp>
            <p:nvSpPr>
              <p:cNvPr id="28" name="椭圆 27"/>
              <p:cNvSpPr/>
              <p:nvPr/>
            </p:nvSpPr>
            <p:spPr>
              <a:xfrm>
                <a:off x="2702496" y="5219266"/>
                <a:ext cx="144462"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7193" name="矩形 33"/>
            <p:cNvSpPr>
              <a:spLocks noChangeArrowheads="1"/>
            </p:cNvSpPr>
            <p:nvPr/>
          </p:nvSpPr>
          <p:spPr bwMode="auto">
            <a:xfrm>
              <a:off x="2907331" y="4253219"/>
              <a:ext cx="5165035"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To further understand the text</a:t>
              </a:r>
            </a:p>
          </p:txBody>
        </p:sp>
      </p:grpSp>
      <p:grpSp>
        <p:nvGrpSpPr>
          <p:cNvPr id="8" name="组合 35"/>
          <p:cNvGrpSpPr>
            <a:grpSpLocks/>
          </p:cNvGrpSpPr>
          <p:nvPr/>
        </p:nvGrpSpPr>
        <p:grpSpPr bwMode="auto">
          <a:xfrm>
            <a:off x="2700338" y="4895864"/>
            <a:ext cx="5800752" cy="461962"/>
            <a:chOff x="2699792" y="4895710"/>
            <a:chExt cx="5801562" cy="461665"/>
          </a:xfrm>
        </p:grpSpPr>
        <p:sp>
          <p:nvSpPr>
            <p:cNvPr id="7190" name="Rectangle 14"/>
            <p:cNvSpPr>
              <a:spLocks noChangeArrowheads="1"/>
            </p:cNvSpPr>
            <p:nvPr/>
          </p:nvSpPr>
          <p:spPr bwMode="auto">
            <a:xfrm>
              <a:off x="2899406" y="4895710"/>
              <a:ext cx="5601948"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To apply the phrases and patterns</a:t>
              </a:r>
            </a:p>
          </p:txBody>
        </p:sp>
        <p:sp>
          <p:nvSpPr>
            <p:cNvPr id="26" name="椭圆 25"/>
            <p:cNvSpPr/>
            <p:nvPr/>
          </p:nvSpPr>
          <p:spPr bwMode="auto">
            <a:xfrm>
              <a:off x="2699792" y="5000415"/>
              <a:ext cx="144482" cy="14278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grpSp>
        <p:nvGrpSpPr>
          <p:cNvPr id="10" name="组合 36"/>
          <p:cNvGrpSpPr>
            <a:grpSpLocks/>
          </p:cNvGrpSpPr>
          <p:nvPr/>
        </p:nvGrpSpPr>
        <p:grpSpPr bwMode="auto">
          <a:xfrm>
            <a:off x="2700338" y="5538805"/>
            <a:ext cx="6515132" cy="830997"/>
            <a:chOff x="2699792" y="5538717"/>
            <a:chExt cx="6515684" cy="830461"/>
          </a:xfrm>
        </p:grpSpPr>
        <p:sp>
          <p:nvSpPr>
            <p:cNvPr id="7188" name="TextBox 34"/>
            <p:cNvSpPr txBox="1">
              <a:spLocks noChangeArrowheads="1"/>
            </p:cNvSpPr>
            <p:nvPr/>
          </p:nvSpPr>
          <p:spPr bwMode="auto">
            <a:xfrm>
              <a:off x="2927964" y="5538717"/>
              <a:ext cx="6287512" cy="830461"/>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To master the </a:t>
              </a:r>
              <a:r>
                <a:rPr lang="en-US" altLang="zh-CN" sz="2400" dirty="0" smtClean="0">
                  <a:latin typeface="Helvetica"/>
                </a:rPr>
                <a:t>paragraph (</a:t>
              </a:r>
              <a:r>
                <a:rPr lang="en-US" altLang="zh-CN" sz="2400" dirty="0">
                  <a:latin typeface="Helvetica"/>
                </a:rPr>
                <a:t>essay)</a:t>
              </a:r>
              <a:r>
                <a:rPr lang="en-US" altLang="zh-CN" sz="2400" dirty="0">
                  <a:solidFill>
                    <a:srgbClr val="000000"/>
                  </a:solidFill>
                  <a:latin typeface="Helvetica"/>
                </a:rPr>
                <a:t> writing </a:t>
              </a:r>
              <a:r>
                <a:rPr lang="en-US" altLang="zh-CN" sz="2400" dirty="0" smtClean="0">
                  <a:solidFill>
                    <a:srgbClr val="000000"/>
                  </a:solidFill>
                  <a:latin typeface="Helvetica"/>
                </a:rPr>
                <a:t>  </a:t>
              </a:r>
            </a:p>
            <a:p>
              <a:pPr eaLnBrk="0" hangingPunct="0"/>
              <a:r>
                <a:rPr lang="en-US" altLang="zh-CN" sz="2400" dirty="0" smtClean="0">
                  <a:solidFill>
                    <a:srgbClr val="000000"/>
                  </a:solidFill>
                  <a:latin typeface="Helvetica"/>
                </a:rPr>
                <a:t> skill</a:t>
              </a:r>
              <a:endParaRPr lang="en-US" altLang="zh-CN" sz="2400" dirty="0">
                <a:solidFill>
                  <a:srgbClr val="000000"/>
                </a:solidFill>
                <a:latin typeface="Helvetica"/>
              </a:endParaRPr>
            </a:p>
          </p:txBody>
        </p:sp>
        <p:sp>
          <p:nvSpPr>
            <p:cNvPr id="29" name="椭圆 28"/>
            <p:cNvSpPr/>
            <p:nvPr/>
          </p:nvSpPr>
          <p:spPr bwMode="auto">
            <a:xfrm>
              <a:off x="2699792" y="5643423"/>
              <a:ext cx="144474" cy="14278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45"/>
          <p:cNvSpPr>
            <a:spLocks noChangeArrowheads="1"/>
          </p:cNvSpPr>
          <p:nvPr/>
        </p:nvSpPr>
        <p:spPr bwMode="auto">
          <a:xfrm>
            <a:off x="1428752" y="1285860"/>
            <a:ext cx="6786586" cy="1631216"/>
          </a:xfrm>
          <a:prstGeom prst="rect">
            <a:avLst/>
          </a:prstGeom>
          <a:noFill/>
          <a:ln w="9525">
            <a:noFill/>
            <a:miter lim="800000"/>
            <a:headEnd/>
            <a:tailEnd/>
          </a:ln>
        </p:spPr>
        <p:txBody>
          <a:bodyPr wrap="square">
            <a:spAutoFit/>
          </a:bodyPr>
          <a:lstStyle/>
          <a:p>
            <a:r>
              <a:rPr lang="en-US" altLang="zh-CN" sz="2500" dirty="0" smtClean="0">
                <a:solidFill>
                  <a:srgbClr val="000000"/>
                </a:solidFill>
                <a:latin typeface="Helvetica"/>
                <a:ea typeface="方正舒体" pitchFamily="2" charset="-122"/>
              </a:rPr>
              <a:t>In Paragraph 21, the author mentions how an outside observer might view Chinese people by just listening to her mother speak. Why does she discuss this? </a:t>
            </a:r>
            <a:endParaRPr lang="en-US" altLang="zh-CN" sz="2500" dirty="0">
              <a:solidFill>
                <a:srgbClr val="000000"/>
              </a:solidFill>
              <a:latin typeface="Helvetica"/>
              <a:ea typeface="方正舒体" pitchFamily="2" charset="-122"/>
            </a:endParaRPr>
          </a:p>
        </p:txBody>
      </p:sp>
      <p:grpSp>
        <p:nvGrpSpPr>
          <p:cNvPr id="2" name="组合 12"/>
          <p:cNvGrpSpPr>
            <a:grpSpLocks/>
          </p:cNvGrpSpPr>
          <p:nvPr/>
        </p:nvGrpSpPr>
        <p:grpSpPr bwMode="auto">
          <a:xfrm>
            <a:off x="482600" y="2860633"/>
            <a:ext cx="7732738" cy="2954877"/>
            <a:chOff x="481864" y="2954236"/>
            <a:chExt cx="7733525" cy="2562533"/>
          </a:xfrm>
        </p:grpSpPr>
        <p:sp>
          <p:nvSpPr>
            <p:cNvPr id="6" name="圆角矩形 5"/>
            <p:cNvSpPr/>
            <p:nvPr/>
          </p:nvSpPr>
          <p:spPr>
            <a:xfrm>
              <a:off x="1249188" y="3356992"/>
              <a:ext cx="6966201" cy="215977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2777" name="Picture 3"/>
            <p:cNvPicPr>
              <a:picLocks noChangeAspect="1" noChangeArrowheads="1"/>
            </p:cNvPicPr>
            <p:nvPr/>
          </p:nvPicPr>
          <p:blipFill>
            <a:blip r:embed="rId3" cstate="print"/>
            <a:srcRect/>
            <a:stretch>
              <a:fillRect/>
            </a:stretch>
          </p:blipFill>
          <p:spPr bwMode="auto">
            <a:xfrm>
              <a:off x="481864" y="2954236"/>
              <a:ext cx="1446930" cy="857464"/>
            </a:xfrm>
            <a:prstGeom prst="rect">
              <a:avLst/>
            </a:prstGeom>
            <a:noFill/>
            <a:ln w="9525">
              <a:noFill/>
              <a:miter lim="800000"/>
              <a:headEnd/>
              <a:tailEnd/>
            </a:ln>
          </p:spPr>
        </p:pic>
        <p:sp>
          <p:nvSpPr>
            <p:cNvPr id="8" name="TextBox 7"/>
            <p:cNvSpPr txBox="1"/>
            <p:nvPr/>
          </p:nvSpPr>
          <p:spPr>
            <a:xfrm>
              <a:off x="785081" y="3225475"/>
              <a:ext cx="1073259" cy="400366"/>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2779" name="TextBox 1"/>
            <p:cNvSpPr txBox="1">
              <a:spLocks noChangeArrowheads="1"/>
            </p:cNvSpPr>
            <p:nvPr/>
          </p:nvSpPr>
          <p:spPr bwMode="auto">
            <a:xfrm>
              <a:off x="1749329" y="3492067"/>
              <a:ext cx="6251724" cy="1948446"/>
            </a:xfrm>
            <a:prstGeom prst="rect">
              <a:avLst/>
            </a:prstGeom>
            <a:noFill/>
            <a:ln w="9525">
              <a:noFill/>
              <a:miter lim="800000"/>
              <a:headEnd/>
              <a:tailEnd/>
            </a:ln>
          </p:spPr>
          <p:txBody>
            <a:bodyPr wrap="square">
              <a:spAutoFit/>
            </a:bodyPr>
            <a:lstStyle/>
            <a:p>
              <a:r>
                <a:rPr lang="en-US" altLang="zh-CN" sz="2800" dirty="0" smtClean="0">
                  <a:latin typeface="Helvetica"/>
                  <a:ea typeface="方正舒体" pitchFamily="2" charset="-122"/>
                </a:rPr>
                <a:t>To support her opinion that to understand the difference between languages and behavior just through literal translation may lead to wrong generalizations.</a:t>
              </a:r>
              <a:endParaRPr lang="en-US" altLang="zh-CN" sz="2800" dirty="0">
                <a:latin typeface="Helvetica"/>
                <a:ea typeface="方正舒体" pitchFamily="2" charset="-122"/>
              </a:endParaRPr>
            </a:p>
          </p:txBody>
        </p:sp>
      </p:grpSp>
      <p:pic>
        <p:nvPicPr>
          <p:cNvPr id="32773"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1244630" y="1579235"/>
            <a:ext cx="7154834" cy="492443"/>
          </a:xfrm>
          <a:prstGeom prst="rect">
            <a:avLst/>
          </a:prstGeom>
          <a:noFill/>
          <a:ln w="9525">
            <a:noFill/>
            <a:miter lim="800000"/>
            <a:headEnd/>
            <a:tailEnd/>
          </a:ln>
        </p:spPr>
        <p:txBody>
          <a:bodyPr wrap="square">
            <a:spAutoFit/>
          </a:bodyPr>
          <a:lstStyle/>
          <a:p>
            <a:r>
              <a:rPr lang="en-US" altLang="zh-CN" sz="2600" dirty="0" smtClean="0">
                <a:solidFill>
                  <a:srgbClr val="000000"/>
                </a:solidFill>
                <a:latin typeface="Helvetica"/>
                <a:ea typeface="方正舒体" pitchFamily="2" charset="-122"/>
              </a:rPr>
              <a:t>What did the author worry? (Para. 22)</a:t>
            </a:r>
            <a:endParaRPr lang="en-US" altLang="zh-CN" sz="2600" dirty="0">
              <a:solidFill>
                <a:srgbClr val="000000"/>
              </a:solidFill>
              <a:latin typeface="Helvetica"/>
              <a:ea typeface="方正舒体" pitchFamily="2" charset="-122"/>
            </a:endParaRPr>
          </a:p>
        </p:txBody>
      </p:sp>
      <p:grpSp>
        <p:nvGrpSpPr>
          <p:cNvPr id="2" name="组合 11"/>
          <p:cNvGrpSpPr>
            <a:grpSpLocks/>
          </p:cNvGrpSpPr>
          <p:nvPr/>
        </p:nvGrpSpPr>
        <p:grpSpPr bwMode="auto">
          <a:xfrm>
            <a:off x="142844" y="2143115"/>
            <a:ext cx="8858312" cy="3286149"/>
            <a:chOff x="350596" y="2514353"/>
            <a:chExt cx="8138626" cy="2921614"/>
          </a:xfrm>
        </p:grpSpPr>
        <p:sp>
          <p:nvSpPr>
            <p:cNvPr id="6" name="圆角矩形 5"/>
            <p:cNvSpPr/>
            <p:nvPr/>
          </p:nvSpPr>
          <p:spPr>
            <a:xfrm>
              <a:off x="735815" y="2915687"/>
              <a:ext cx="7600235"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9" name="Picture 3"/>
            <p:cNvPicPr>
              <a:picLocks noChangeAspect="1" noChangeArrowheads="1"/>
            </p:cNvPicPr>
            <p:nvPr/>
          </p:nvPicPr>
          <p:blipFill>
            <a:blip r:embed="rId3" cstate="print"/>
            <a:srcRect/>
            <a:stretch>
              <a:fillRect/>
            </a:stretch>
          </p:blipFill>
          <p:spPr bwMode="auto">
            <a:xfrm>
              <a:off x="350596" y="2514353"/>
              <a:ext cx="1446930" cy="1365902"/>
            </a:xfrm>
            <a:prstGeom prst="rect">
              <a:avLst/>
            </a:prstGeom>
            <a:noFill/>
            <a:ln w="9525">
              <a:noFill/>
              <a:miter lim="800000"/>
              <a:headEnd/>
              <a:tailEnd/>
            </a:ln>
          </p:spPr>
        </p:pic>
        <p:sp>
          <p:nvSpPr>
            <p:cNvPr id="8" name="TextBox 7"/>
            <p:cNvSpPr txBox="1"/>
            <p:nvPr/>
          </p:nvSpPr>
          <p:spPr>
            <a:xfrm>
              <a:off x="678766" y="3022460"/>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1" name="TextBox 1"/>
            <p:cNvSpPr txBox="1">
              <a:spLocks noChangeArrowheads="1"/>
            </p:cNvSpPr>
            <p:nvPr/>
          </p:nvSpPr>
          <p:spPr bwMode="auto">
            <a:xfrm>
              <a:off x="1516042" y="3212999"/>
              <a:ext cx="6973180" cy="1997533"/>
            </a:xfrm>
            <a:prstGeom prst="rect">
              <a:avLst/>
            </a:prstGeom>
            <a:noFill/>
            <a:ln w="9525">
              <a:noFill/>
              <a:miter lim="800000"/>
              <a:headEnd/>
              <a:tailEnd/>
            </a:ln>
          </p:spPr>
          <p:txBody>
            <a:bodyPr wrap="square">
              <a:spAutoFit/>
            </a:bodyPr>
            <a:lstStyle/>
            <a:p>
              <a:pPr>
                <a:buFont typeface="Arial" pitchFamily="34" charset="0"/>
                <a:buChar char="•"/>
              </a:pPr>
              <a:r>
                <a:rPr lang="en-US" altLang="zh-CN" sz="2800" dirty="0" smtClean="0">
                  <a:solidFill>
                    <a:srgbClr val="000000"/>
                  </a:solidFill>
                  <a:latin typeface="Helvetica"/>
                  <a:ea typeface="方正舒体" pitchFamily="2" charset="-122"/>
                </a:rPr>
                <a:t>   See Chinese people from a limited  </a:t>
              </a:r>
            </a:p>
            <a:p>
              <a:r>
                <a:rPr lang="en-US" altLang="zh-CN" sz="2800" dirty="0" smtClean="0">
                  <a:solidFill>
                    <a:srgbClr val="000000"/>
                  </a:solidFill>
                  <a:latin typeface="Helvetica"/>
                  <a:ea typeface="方正舒体" pitchFamily="2" charset="-122"/>
                </a:rPr>
                <a:t>    perspective; </a:t>
              </a:r>
            </a:p>
            <a:p>
              <a:pPr>
                <a:buFont typeface="Arial" pitchFamily="34" charset="0"/>
                <a:buChar char="•"/>
              </a:pPr>
              <a:r>
                <a:rPr lang="en-US" altLang="zh-CN" sz="2800" dirty="0" smtClean="0">
                  <a:solidFill>
                    <a:srgbClr val="000000"/>
                  </a:solidFill>
                  <a:latin typeface="Helvetica"/>
                  <a:ea typeface="方正舒体" pitchFamily="2" charset="-122"/>
                </a:rPr>
                <a:t>   Lead to actual intolerance and few  </a:t>
              </a:r>
            </a:p>
            <a:p>
              <a:r>
                <a:rPr lang="en-US" altLang="zh-CN" sz="2800" dirty="0" smtClean="0">
                  <a:solidFill>
                    <a:srgbClr val="000000"/>
                  </a:solidFill>
                  <a:latin typeface="Helvetica"/>
                  <a:ea typeface="方正舒体" pitchFamily="2" charset="-122"/>
                </a:rPr>
                <a:t>    Chinese in top management positions;  </a:t>
              </a:r>
            </a:p>
            <a:p>
              <a:pPr>
                <a:buFont typeface="Arial" pitchFamily="34" charset="0"/>
                <a:buChar char="•"/>
              </a:pPr>
              <a:r>
                <a:rPr lang="en-US" altLang="zh-CN" sz="2800" dirty="0" smtClean="0">
                  <a:solidFill>
                    <a:srgbClr val="000000"/>
                  </a:solidFill>
                  <a:latin typeface="Helvetica"/>
                  <a:ea typeface="方正舒体" pitchFamily="2" charset="-122"/>
                </a:rPr>
                <a:t>   The power of language.</a:t>
              </a:r>
              <a:endParaRPr lang="zh-CN" altLang="en-US" sz="2800" dirty="0" smtClean="0">
                <a:solidFill>
                  <a:srgbClr val="000000"/>
                </a:solidFill>
                <a:latin typeface="Helvetica"/>
                <a:ea typeface="方正舒体" pitchFamily="2" charset="-122"/>
              </a:endParaRPr>
            </a:p>
          </p:txBody>
        </p:sp>
      </p:grpSp>
      <p:pic>
        <p:nvPicPr>
          <p:cNvPr id="30725"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1274818" y="1279082"/>
            <a:ext cx="7154834" cy="1292662"/>
          </a:xfrm>
          <a:prstGeom prst="rect">
            <a:avLst/>
          </a:prstGeom>
          <a:noFill/>
          <a:ln w="9525">
            <a:noFill/>
            <a:miter lim="800000"/>
            <a:headEnd/>
            <a:tailEnd/>
          </a:ln>
        </p:spPr>
        <p:txBody>
          <a:bodyPr wrap="square">
            <a:spAutoFit/>
          </a:bodyPr>
          <a:lstStyle/>
          <a:p>
            <a:r>
              <a:rPr lang="en-US" altLang="zh-CN" sz="2600" dirty="0" smtClean="0">
                <a:solidFill>
                  <a:srgbClr val="000000"/>
                </a:solidFill>
                <a:latin typeface="Helvetica"/>
                <a:ea typeface="方正舒体" pitchFamily="2" charset="-122"/>
              </a:rPr>
              <a:t>How does the author feel about the description of Chinese people as being “modest and polite”? (Para. 24)</a:t>
            </a:r>
          </a:p>
        </p:txBody>
      </p:sp>
      <p:grpSp>
        <p:nvGrpSpPr>
          <p:cNvPr id="2" name="组合 11"/>
          <p:cNvGrpSpPr>
            <a:grpSpLocks/>
          </p:cNvGrpSpPr>
          <p:nvPr/>
        </p:nvGrpSpPr>
        <p:grpSpPr bwMode="auto">
          <a:xfrm>
            <a:off x="315932" y="2500304"/>
            <a:ext cx="7827968" cy="3500464"/>
            <a:chOff x="350596" y="2514353"/>
            <a:chExt cx="7795077" cy="3112154"/>
          </a:xfrm>
        </p:grpSpPr>
        <p:sp>
          <p:nvSpPr>
            <p:cNvPr id="6" name="圆角矩形 5"/>
            <p:cNvSpPr/>
            <p:nvPr/>
          </p:nvSpPr>
          <p:spPr>
            <a:xfrm>
              <a:off x="972288" y="3106227"/>
              <a:ext cx="7173385"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9" name="Picture 3"/>
            <p:cNvPicPr>
              <a:picLocks noChangeAspect="1" noChangeArrowheads="1"/>
            </p:cNvPicPr>
            <p:nvPr/>
          </p:nvPicPr>
          <p:blipFill>
            <a:blip r:embed="rId3" cstate="print"/>
            <a:srcRect/>
            <a:stretch>
              <a:fillRect/>
            </a:stretch>
          </p:blipFill>
          <p:spPr bwMode="auto">
            <a:xfrm>
              <a:off x="350596" y="2514353"/>
              <a:ext cx="1446930" cy="1365902"/>
            </a:xfrm>
            <a:prstGeom prst="rect">
              <a:avLst/>
            </a:prstGeom>
            <a:noFill/>
            <a:ln w="9525">
              <a:noFill/>
              <a:miter lim="800000"/>
              <a:headEnd/>
              <a:tailEnd/>
            </a:ln>
          </p:spPr>
        </p:pic>
        <p:sp>
          <p:nvSpPr>
            <p:cNvPr id="8" name="TextBox 7"/>
            <p:cNvSpPr txBox="1"/>
            <p:nvPr/>
          </p:nvSpPr>
          <p:spPr>
            <a:xfrm>
              <a:off x="678766" y="3022460"/>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1" name="TextBox 1"/>
            <p:cNvSpPr txBox="1">
              <a:spLocks noChangeArrowheads="1"/>
            </p:cNvSpPr>
            <p:nvPr/>
          </p:nvSpPr>
          <p:spPr bwMode="auto">
            <a:xfrm>
              <a:off x="1654164" y="3149488"/>
              <a:ext cx="6420372" cy="2312954"/>
            </a:xfrm>
            <a:prstGeom prst="rect">
              <a:avLst/>
            </a:prstGeom>
            <a:noFill/>
            <a:ln w="9525">
              <a:noFill/>
              <a:miter lim="800000"/>
              <a:headEnd/>
              <a:tailEnd/>
            </a:ln>
          </p:spPr>
          <p:txBody>
            <a:bodyPr wrap="square">
              <a:spAutoFit/>
            </a:bodyPr>
            <a:lstStyle/>
            <a:p>
              <a:pPr>
                <a:lnSpc>
                  <a:spcPct val="150000"/>
                </a:lnSpc>
              </a:pPr>
              <a:r>
                <a:rPr lang="en-US" altLang="zh-CN" sz="2800" dirty="0" smtClean="0">
                  <a:solidFill>
                    <a:srgbClr val="000000"/>
                  </a:solidFill>
                  <a:latin typeface="Helvetica"/>
                  <a:ea typeface="方正舒体" pitchFamily="2" charset="-122"/>
                </a:rPr>
                <a:t>She feels that it is annoying because</a:t>
              </a:r>
            </a:p>
            <a:p>
              <a:pPr>
                <a:lnSpc>
                  <a:spcPct val="150000"/>
                </a:lnSpc>
              </a:pPr>
              <a:r>
                <a:rPr lang="en-US" altLang="zh-CN" sz="2800" dirty="0" smtClean="0">
                  <a:solidFill>
                    <a:srgbClr val="000000"/>
                  </a:solidFill>
                  <a:latin typeface="Helvetica"/>
                  <a:ea typeface="方正舒体" pitchFamily="2" charset="-122"/>
                </a:rPr>
                <a:t>such a description does not express new ideas, honest emotions or considered thought.</a:t>
              </a:r>
              <a:endParaRPr lang="zh-CN" altLang="en-US" sz="2800" dirty="0" smtClean="0">
                <a:solidFill>
                  <a:srgbClr val="000000"/>
                </a:solidFill>
                <a:latin typeface="Helvetica"/>
                <a:ea typeface="方正舒体" pitchFamily="2" charset="-122"/>
              </a:endParaRPr>
            </a:p>
          </p:txBody>
        </p:sp>
      </p:grpSp>
      <p:pic>
        <p:nvPicPr>
          <p:cNvPr id="30725"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917657" y="2060575"/>
            <a:ext cx="7297681" cy="3314700"/>
          </a:xfrm>
          <a:prstGeom prst="rect">
            <a:avLst/>
          </a:prstGeom>
          <a:noFill/>
          <a:ln w="9525">
            <a:noFill/>
            <a:miter lim="800000"/>
            <a:headEnd/>
            <a:tailEnd/>
          </a:ln>
        </p:spPr>
      </p:pic>
      <p:sp>
        <p:nvSpPr>
          <p:cNvPr id="31747" name="TextBox 40"/>
          <p:cNvSpPr txBox="1">
            <a:spLocks noChangeArrowheads="1"/>
          </p:cNvSpPr>
          <p:nvPr/>
        </p:nvSpPr>
        <p:spPr bwMode="auto">
          <a:xfrm>
            <a:off x="1069975" y="1484313"/>
            <a:ext cx="5859479" cy="536575"/>
          </a:xfrm>
          <a:prstGeom prst="rect">
            <a:avLst/>
          </a:prstGeom>
          <a:noFill/>
          <a:ln w="9525">
            <a:noFill/>
            <a:miter lim="800000"/>
            <a:headEnd/>
            <a:tailEnd/>
          </a:ln>
        </p:spPr>
        <p:txBody>
          <a:bodyPr wrap="square">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Part II — </a:t>
            </a:r>
            <a:r>
              <a:rPr lang="en-US" altLang="zh-CN" sz="2400" b="1" dirty="0" smtClean="0">
                <a:solidFill>
                  <a:srgbClr val="000000"/>
                </a:solidFill>
                <a:latin typeface="Helvetica"/>
                <a:ea typeface="方正舒体" pitchFamily="2" charset="-122"/>
              </a:rPr>
              <a:t>(</a:t>
            </a:r>
            <a:r>
              <a:rPr lang="en-US" altLang="zh-CN" sz="2400" b="1" dirty="0" err="1" smtClean="0">
                <a:solidFill>
                  <a:srgbClr val="000000"/>
                </a:solidFill>
                <a:latin typeface="Helvetica"/>
                <a:ea typeface="方正舒体" pitchFamily="2" charset="-122"/>
              </a:rPr>
              <a:t>Paras</a:t>
            </a:r>
            <a:r>
              <a:rPr lang="en-US" altLang="zh-CN" sz="2400" b="1" dirty="0">
                <a:solidFill>
                  <a:srgbClr val="000000"/>
                </a:solidFill>
                <a:latin typeface="Helvetica"/>
                <a:ea typeface="方正舒体" pitchFamily="2" charset="-122"/>
              </a:rPr>
              <a:t>. </a:t>
            </a:r>
            <a:r>
              <a:rPr lang="en-US" altLang="zh-CN" sz="2400" b="1" dirty="0" smtClean="0">
                <a:solidFill>
                  <a:srgbClr val="000000"/>
                </a:solidFill>
                <a:latin typeface="Helvetica"/>
                <a:ea typeface="方正舒体" pitchFamily="2" charset="-122"/>
              </a:rPr>
              <a:t>10-26)</a:t>
            </a:r>
            <a:endParaRPr lang="en-US" altLang="zh-CN" sz="2400" b="1" dirty="0">
              <a:solidFill>
                <a:srgbClr val="000000"/>
              </a:solidFill>
              <a:latin typeface="Helvetica"/>
              <a:ea typeface="方正舒体" pitchFamily="2" charset="-122"/>
            </a:endParaRPr>
          </a:p>
        </p:txBody>
      </p:sp>
      <p:sp>
        <p:nvSpPr>
          <p:cNvPr id="31748" name="矩形 2"/>
          <p:cNvSpPr>
            <a:spLocks noChangeArrowheads="1"/>
          </p:cNvSpPr>
          <p:nvPr/>
        </p:nvSpPr>
        <p:spPr bwMode="auto">
          <a:xfrm>
            <a:off x="1143005" y="2428868"/>
            <a:ext cx="5572135" cy="2677656"/>
          </a:xfrm>
          <a:prstGeom prst="rect">
            <a:avLst/>
          </a:prstGeom>
          <a:noFill/>
          <a:ln w="9525">
            <a:noFill/>
            <a:miter lim="800000"/>
            <a:headEnd/>
            <a:tailEnd/>
          </a:ln>
        </p:spPr>
        <p:txBody>
          <a:bodyPr wrap="square">
            <a:spAutoFit/>
          </a:bodyPr>
          <a:lstStyle/>
          <a:p>
            <a:pPr>
              <a:lnSpc>
                <a:spcPct val="120000"/>
              </a:lnSpc>
            </a:pPr>
            <a:r>
              <a:rPr lang="en-US" altLang="zh-CN" sz="2800" dirty="0" smtClean="0">
                <a:latin typeface="Helvetica"/>
              </a:rPr>
              <a:t>T</a:t>
            </a:r>
            <a:r>
              <a:rPr lang="en-US" altLang="zh-CN" sz="2800" dirty="0" smtClean="0"/>
              <a:t>he </a:t>
            </a:r>
            <a:r>
              <a:rPr lang="en-US" altLang="zh-CN" sz="2800" dirty="0" smtClean="0">
                <a:latin typeface="Helvetica"/>
              </a:rPr>
              <a:t>author examines in detail the American view about Chinese language and culture and rebuts it with stories and observations from her own life.</a:t>
            </a:r>
            <a:endParaRPr lang="en-US" altLang="zh-CN" sz="2800" dirty="0">
              <a:latin typeface="Helvetica"/>
            </a:endParaRPr>
          </a:p>
        </p:txBody>
      </p:sp>
      <p:pic>
        <p:nvPicPr>
          <p:cNvPr id="31753"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995320" y="1371415"/>
            <a:ext cx="7124645" cy="830997"/>
          </a:xfrm>
          <a:prstGeom prst="rect">
            <a:avLst/>
          </a:prstGeom>
          <a:noFill/>
          <a:ln w="9525">
            <a:noFill/>
            <a:miter lim="800000"/>
            <a:headEnd/>
            <a:tailEnd/>
          </a:ln>
        </p:spPr>
        <p:txBody>
          <a:bodyPr wrap="square">
            <a:spAutoFit/>
          </a:bodyPr>
          <a:lstStyle/>
          <a:p>
            <a:r>
              <a:rPr lang="en-US" altLang="zh-CN" sz="2400" dirty="0" smtClean="0">
                <a:solidFill>
                  <a:srgbClr val="000000"/>
                </a:solidFill>
                <a:latin typeface="Helvetica"/>
                <a:ea typeface="方正舒体" pitchFamily="2" charset="-122"/>
              </a:rPr>
              <a:t>According to the text, how do Chinese people say “yes” or “no” when answering questions? (Para. 28)</a:t>
            </a:r>
          </a:p>
        </p:txBody>
      </p:sp>
      <p:grpSp>
        <p:nvGrpSpPr>
          <p:cNvPr id="2" name="组合 11"/>
          <p:cNvGrpSpPr>
            <a:grpSpLocks/>
          </p:cNvGrpSpPr>
          <p:nvPr/>
        </p:nvGrpSpPr>
        <p:grpSpPr bwMode="auto">
          <a:xfrm>
            <a:off x="214282" y="2500306"/>
            <a:ext cx="8620157" cy="3286148"/>
            <a:chOff x="257579" y="2704894"/>
            <a:chExt cx="7888094" cy="2921613"/>
          </a:xfrm>
        </p:grpSpPr>
        <p:sp>
          <p:nvSpPr>
            <p:cNvPr id="6" name="圆角矩形 5"/>
            <p:cNvSpPr/>
            <p:nvPr/>
          </p:nvSpPr>
          <p:spPr>
            <a:xfrm>
              <a:off x="972288" y="3106227"/>
              <a:ext cx="7173385"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9" name="Picture 3"/>
            <p:cNvPicPr>
              <a:picLocks noChangeAspect="1" noChangeArrowheads="1"/>
            </p:cNvPicPr>
            <p:nvPr/>
          </p:nvPicPr>
          <p:blipFill>
            <a:blip r:embed="rId3" cstate="print"/>
            <a:srcRect/>
            <a:stretch>
              <a:fillRect/>
            </a:stretch>
          </p:blipFill>
          <p:spPr bwMode="auto">
            <a:xfrm>
              <a:off x="257579" y="2704894"/>
              <a:ext cx="1446930" cy="1365902"/>
            </a:xfrm>
            <a:prstGeom prst="rect">
              <a:avLst/>
            </a:prstGeom>
            <a:noFill/>
            <a:ln w="9525">
              <a:noFill/>
              <a:miter lim="800000"/>
              <a:headEnd/>
              <a:tailEnd/>
            </a:ln>
          </p:spPr>
        </p:pic>
        <p:sp>
          <p:nvSpPr>
            <p:cNvPr id="8" name="TextBox 7"/>
            <p:cNvSpPr txBox="1"/>
            <p:nvPr/>
          </p:nvSpPr>
          <p:spPr>
            <a:xfrm>
              <a:off x="584435" y="3260591"/>
              <a:ext cx="1073260" cy="460517"/>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1" name="TextBox 1"/>
            <p:cNvSpPr txBox="1">
              <a:spLocks noChangeArrowheads="1"/>
            </p:cNvSpPr>
            <p:nvPr/>
          </p:nvSpPr>
          <p:spPr bwMode="auto">
            <a:xfrm>
              <a:off x="1586819" y="3311407"/>
              <a:ext cx="6558854" cy="1997533"/>
            </a:xfrm>
            <a:prstGeom prst="rect">
              <a:avLst/>
            </a:prstGeom>
            <a:noFill/>
            <a:ln w="9525">
              <a:noFill/>
              <a:miter lim="800000"/>
              <a:headEnd/>
              <a:tailEnd/>
            </a:ln>
          </p:spPr>
          <p:txBody>
            <a:bodyPr wrap="square">
              <a:spAutoFit/>
            </a:bodyPr>
            <a:lstStyle/>
            <a:p>
              <a:pPr marL="450850" indent="-450850">
                <a:buFont typeface="Arial" pitchFamily="34" charset="0"/>
                <a:buChar char="•"/>
              </a:pPr>
              <a:r>
                <a:rPr lang="en-US" altLang="zh-CN" sz="2800" dirty="0" smtClean="0">
                  <a:solidFill>
                    <a:srgbClr val="000000"/>
                  </a:solidFill>
                  <a:latin typeface="Helvetica"/>
                  <a:ea typeface="方正舒体" pitchFamily="2" charset="-122"/>
                </a:rPr>
                <a:t>Saying something specific to what is asked because there is no one word in Chinese for “yes” or “no”.</a:t>
              </a:r>
            </a:p>
            <a:p>
              <a:pPr marL="450850" indent="-450850">
                <a:buFont typeface="Arial" pitchFamily="34" charset="0"/>
                <a:buChar char="•"/>
              </a:pPr>
              <a:r>
                <a:rPr lang="en-US" altLang="zh-CN" sz="2800" dirty="0" smtClean="0">
                  <a:solidFill>
                    <a:srgbClr val="000000"/>
                  </a:solidFill>
                  <a:latin typeface="Helvetica"/>
                  <a:ea typeface="方正舒体" pitchFamily="2" charset="-122"/>
                </a:rPr>
                <a:t>Referring directly to the proposition being asserted or denied.</a:t>
              </a:r>
            </a:p>
          </p:txBody>
        </p:sp>
      </p:grpSp>
      <p:pic>
        <p:nvPicPr>
          <p:cNvPr id="30725"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srcRect/>
          <a:stretch>
            <a:fillRect/>
          </a:stretch>
        </p:blipFill>
        <p:spPr bwMode="auto">
          <a:xfrm>
            <a:off x="385763" y="1285875"/>
            <a:ext cx="8650287" cy="5099050"/>
          </a:xfrm>
          <a:prstGeom prst="rect">
            <a:avLst/>
          </a:prstGeom>
          <a:noFill/>
          <a:ln w="9525">
            <a:noFill/>
            <a:miter lim="800000"/>
            <a:headEnd/>
            <a:tailEnd/>
          </a:ln>
        </p:spPr>
      </p:pic>
      <p:sp>
        <p:nvSpPr>
          <p:cNvPr id="33795" name="TextBox 40"/>
          <p:cNvSpPr txBox="1">
            <a:spLocks noChangeArrowheads="1"/>
          </p:cNvSpPr>
          <p:nvPr/>
        </p:nvSpPr>
        <p:spPr bwMode="auto">
          <a:xfrm>
            <a:off x="1000125" y="2036763"/>
            <a:ext cx="6985000" cy="49795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Part III — </a:t>
            </a:r>
            <a:r>
              <a:rPr lang="en-US" altLang="zh-CN" sz="2400" b="1" dirty="0" smtClean="0">
                <a:solidFill>
                  <a:srgbClr val="000000"/>
                </a:solidFill>
                <a:latin typeface="Helvetica"/>
                <a:ea typeface="方正舒体" pitchFamily="2" charset="-122"/>
              </a:rPr>
              <a:t>(</a:t>
            </a:r>
            <a:r>
              <a:rPr lang="en-US" altLang="zh-CN" sz="2400" b="1" dirty="0" err="1" smtClean="0">
                <a:solidFill>
                  <a:srgbClr val="000000"/>
                </a:solidFill>
                <a:latin typeface="Helvetica"/>
                <a:ea typeface="方正舒体" pitchFamily="2" charset="-122"/>
              </a:rPr>
              <a:t>Paras</a:t>
            </a:r>
            <a:r>
              <a:rPr lang="en-US" altLang="zh-CN" sz="2400" b="1" dirty="0" smtClean="0">
                <a:solidFill>
                  <a:srgbClr val="000000"/>
                </a:solidFill>
                <a:latin typeface="Helvetica"/>
                <a:ea typeface="方正舒体" pitchFamily="2" charset="-122"/>
              </a:rPr>
              <a:t>. 27-31)</a:t>
            </a:r>
            <a:endParaRPr lang="en-US" altLang="zh-CN" sz="2400" b="1" dirty="0">
              <a:solidFill>
                <a:srgbClr val="000000"/>
              </a:solidFill>
              <a:latin typeface="Helvetica"/>
              <a:ea typeface="方正舒体" pitchFamily="2" charset="-122"/>
            </a:endParaRPr>
          </a:p>
        </p:txBody>
      </p:sp>
      <p:sp>
        <p:nvSpPr>
          <p:cNvPr id="33796" name="矩形 18"/>
          <p:cNvSpPr>
            <a:spLocks noChangeArrowheads="1"/>
          </p:cNvSpPr>
          <p:nvPr/>
        </p:nvSpPr>
        <p:spPr bwMode="auto">
          <a:xfrm>
            <a:off x="842979" y="2643182"/>
            <a:ext cx="6157913" cy="3247877"/>
          </a:xfrm>
          <a:prstGeom prst="rect">
            <a:avLst/>
          </a:prstGeom>
          <a:noFill/>
          <a:ln w="9525">
            <a:noFill/>
            <a:miter lim="800000"/>
            <a:headEnd/>
            <a:tailEnd/>
          </a:ln>
        </p:spPr>
        <p:txBody>
          <a:bodyPr wrap="square">
            <a:spAutoFit/>
          </a:bodyPr>
          <a:lstStyle/>
          <a:p>
            <a:pPr algn="just">
              <a:lnSpc>
                <a:spcPct val="150000"/>
              </a:lnSpc>
            </a:pPr>
            <a:r>
              <a:rPr lang="en-US" altLang="zh-CN" sz="2800" dirty="0" smtClean="0">
                <a:latin typeface="Helvetica"/>
              </a:rPr>
              <a:t>There is no one word in Chinese for “yes” or “no”, which is not because Chinese people are discreet, but because their answer is specific to what is asked.</a:t>
            </a:r>
            <a:endParaRPr lang="en-US" altLang="zh-CN" sz="2800" dirty="0">
              <a:latin typeface="Helvetica"/>
            </a:endParaRPr>
          </a:p>
        </p:txBody>
      </p:sp>
      <p:pic>
        <p:nvPicPr>
          <p:cNvPr id="33801" name="Picture 2" descr="H:\2015年修改\图片10.jpg"/>
          <p:cNvPicPr>
            <a:picLocks noChangeAspect="1" noChangeArrowheads="1"/>
          </p:cNvPicPr>
          <p:nvPr/>
        </p:nvPicPr>
        <p:blipFill>
          <a:blip r:embed="rId4"/>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071537" y="2762267"/>
            <a:ext cx="7327926"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pPr>
              <a:lnSpc>
                <a:spcPct val="150000"/>
              </a:lnSpc>
            </a:pPr>
            <a:r>
              <a:rPr lang="en-US" altLang="zh-CN" sz="2800" dirty="0" smtClean="0">
                <a:latin typeface="Helvetica"/>
                <a:ea typeface="+mn-ea"/>
              </a:rPr>
              <a:t>     A story about a family dinner to introduce the topic of the essay, i.e. whether Chinese language and culture are indirect and polite. (</a:t>
            </a:r>
            <a:r>
              <a:rPr lang="en-US" altLang="zh-CN" sz="2800" dirty="0" err="1" smtClean="0">
                <a:latin typeface="Helvetica"/>
                <a:ea typeface="+mn-ea"/>
              </a:rPr>
              <a:t>Paras</a:t>
            </a:r>
            <a:r>
              <a:rPr lang="en-US" altLang="zh-CN" sz="2800" dirty="0" smtClean="0">
                <a:latin typeface="Helvetica"/>
                <a:ea typeface="+mn-ea"/>
              </a:rPr>
              <a:t>. 1-9)</a:t>
            </a:r>
            <a:endParaRPr lang="en-US" altLang="zh-CN" sz="2800" dirty="0">
              <a:latin typeface="Helvetica"/>
              <a:ea typeface="+mn-ea"/>
            </a:endParaRPr>
          </a:p>
        </p:txBody>
      </p:sp>
      <p:sp>
        <p:nvSpPr>
          <p:cNvPr id="35848" name="Text Box 9"/>
          <p:cNvSpPr txBox="1">
            <a:spLocks noChangeArrowheads="1"/>
          </p:cNvSpPr>
          <p:nvPr/>
        </p:nvSpPr>
        <p:spPr bwMode="auto">
          <a:xfrm>
            <a:off x="2500319" y="1722429"/>
            <a:ext cx="4071945" cy="492125"/>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pitchFamily="34" charset="0"/>
              </a:rPr>
              <a:t>Introduction</a:t>
            </a:r>
          </a:p>
        </p:txBody>
      </p:sp>
      <p:pic>
        <p:nvPicPr>
          <p:cNvPr id="35850" name="Picture 2" descr="H:\2015年修改\图片11.jpg"/>
          <p:cNvPicPr>
            <a:picLocks noChangeAspect="1" noChangeArrowheads="1"/>
          </p:cNvPicPr>
          <p:nvPr/>
        </p:nvPicPr>
        <p:blipFill>
          <a:blip r:embed="rId2"/>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a:spLocks noChangeArrowheads="1"/>
          </p:cNvSpPr>
          <p:nvPr/>
        </p:nvSpPr>
        <p:spPr bwMode="auto">
          <a:xfrm>
            <a:off x="863624" y="3571876"/>
            <a:ext cx="7351714" cy="2635246"/>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lnSpc>
                <a:spcPct val="150000"/>
              </a:lnSpc>
              <a:spcBef>
                <a:spcPts val="0"/>
              </a:spcBef>
              <a:spcAft>
                <a:spcPts val="0"/>
              </a:spcAft>
              <a:defRPr/>
            </a:pPr>
            <a:r>
              <a:rPr lang="en-US" altLang="zh-CN" sz="2800" dirty="0" smtClean="0">
                <a:latin typeface="Helvetica"/>
                <a:ea typeface="+mn-ea"/>
              </a:rPr>
              <a:t>      Refutation against the American view that Chinese language and culture are indirect and polite. (</a:t>
            </a:r>
            <a:r>
              <a:rPr lang="en-US" altLang="zh-CN" sz="2800" dirty="0" err="1" smtClean="0">
                <a:latin typeface="Helvetica"/>
                <a:ea typeface="+mn-ea"/>
              </a:rPr>
              <a:t>Paras</a:t>
            </a:r>
            <a:r>
              <a:rPr lang="en-US" altLang="zh-CN" sz="2800" dirty="0" smtClean="0">
                <a:latin typeface="Helvetica"/>
                <a:ea typeface="+mn-ea"/>
              </a:rPr>
              <a:t>. 10-26)</a:t>
            </a:r>
            <a:endParaRPr lang="en-US" altLang="zh-CN" sz="2800" dirty="0">
              <a:latin typeface="Helvetica"/>
              <a:ea typeface="+mn-ea"/>
            </a:endParaRPr>
          </a:p>
        </p:txBody>
      </p:sp>
      <p:grpSp>
        <p:nvGrpSpPr>
          <p:cNvPr id="36875" name="组合 14"/>
          <p:cNvGrpSpPr>
            <a:grpSpLocks/>
          </p:cNvGrpSpPr>
          <p:nvPr/>
        </p:nvGrpSpPr>
        <p:grpSpPr bwMode="auto">
          <a:xfrm>
            <a:off x="3132138" y="1500188"/>
            <a:ext cx="2447925" cy="1643062"/>
            <a:chOff x="3131841" y="1500174"/>
            <a:chExt cx="2448273" cy="1643074"/>
          </a:xfrm>
        </p:grpSpPr>
        <p:sp>
          <p:nvSpPr>
            <p:cNvPr id="36878" name="Rectangle 12"/>
            <p:cNvSpPr>
              <a:spLocks noChangeArrowheads="1"/>
            </p:cNvSpPr>
            <p:nvPr/>
          </p:nvSpPr>
          <p:spPr bwMode="auto">
            <a:xfrm>
              <a:off x="3131842" y="150017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a:cs typeface="Arial" pitchFamily="34" charset="0"/>
                </a:rPr>
                <a:t>Introduction</a:t>
              </a:r>
            </a:p>
          </p:txBody>
        </p:sp>
        <p:sp>
          <p:nvSpPr>
            <p:cNvPr id="36879" name="Rectangle 12"/>
            <p:cNvSpPr>
              <a:spLocks noChangeArrowheads="1"/>
            </p:cNvSpPr>
            <p:nvPr/>
          </p:nvSpPr>
          <p:spPr bwMode="auto">
            <a:xfrm>
              <a:off x="3131841" y="2650805"/>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a:cs typeface="Arial" pitchFamily="34" charset="0"/>
                </a:rPr>
                <a:t>Body</a:t>
              </a:r>
              <a:endParaRPr lang="zh-CN" altLang="en-US" sz="2600">
                <a:latin typeface="Helvetica"/>
                <a:cs typeface="Arial" pitchFamily="34" charset="0"/>
              </a:endParaRPr>
            </a:p>
          </p:txBody>
        </p:sp>
        <p:sp>
          <p:nvSpPr>
            <p:cNvPr id="13" name="下箭头 12"/>
            <p:cNvSpPr/>
            <p:nvPr/>
          </p:nvSpPr>
          <p:spPr>
            <a:xfrm>
              <a:off x="4143219" y="2071678"/>
              <a:ext cx="287378" cy="36036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36877" name="Picture 2" descr="H:\2015年修改\图片11.jpg"/>
          <p:cNvPicPr>
            <a:picLocks noChangeAspect="1" noChangeArrowheads="1"/>
          </p:cNvPicPr>
          <p:nvPr/>
        </p:nvPicPr>
        <p:blipFill>
          <a:blip r:embed="rId2"/>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1071538" y="3929066"/>
            <a:ext cx="7143800" cy="2497133"/>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rtlCol="0">
            <a:noAutofit/>
          </a:bodyPr>
          <a:lstStyle/>
          <a:p>
            <a:pPr>
              <a:buNone/>
            </a:pPr>
            <a:r>
              <a:rPr lang="en-US" altLang="zh-CN" sz="2800" dirty="0" smtClean="0">
                <a:latin typeface="Helvetica"/>
                <a:cs typeface="Arial" charset="0"/>
              </a:rPr>
              <a:t>   There is no one word in Chinese for “yes” or “no”, which is not because Chinese people are discreet, but because their answer is specific to what is asked. (</a:t>
            </a:r>
            <a:r>
              <a:rPr lang="en-US" altLang="zh-CN" sz="2800" dirty="0" err="1" smtClean="0">
                <a:latin typeface="Helvetica"/>
                <a:cs typeface="Arial" charset="0"/>
              </a:rPr>
              <a:t>Paras</a:t>
            </a:r>
            <a:r>
              <a:rPr lang="en-US" altLang="zh-CN" sz="2800" dirty="0" smtClean="0">
                <a:latin typeface="Helvetica"/>
                <a:cs typeface="Arial" charset="0"/>
              </a:rPr>
              <a:t>. 27-31)</a:t>
            </a:r>
          </a:p>
        </p:txBody>
      </p:sp>
      <p:grpSp>
        <p:nvGrpSpPr>
          <p:cNvPr id="37893" name="组合 9"/>
          <p:cNvGrpSpPr>
            <a:grpSpLocks/>
          </p:cNvGrpSpPr>
          <p:nvPr/>
        </p:nvGrpSpPr>
        <p:grpSpPr bwMode="auto">
          <a:xfrm>
            <a:off x="3132138" y="1428736"/>
            <a:ext cx="2447925" cy="1785950"/>
            <a:chOff x="3131840" y="1660524"/>
            <a:chExt cx="2448273" cy="1786554"/>
          </a:xfrm>
        </p:grpSpPr>
        <p:grpSp>
          <p:nvGrpSpPr>
            <p:cNvPr id="37896" name="组合 8"/>
            <p:cNvGrpSpPr>
              <a:grpSpLocks/>
            </p:cNvGrpSpPr>
            <p:nvPr/>
          </p:nvGrpSpPr>
          <p:grpSpPr bwMode="auto">
            <a:xfrm>
              <a:off x="3131840" y="1660524"/>
              <a:ext cx="2448273" cy="1349989"/>
              <a:chOff x="3131840" y="1660524"/>
              <a:chExt cx="2448273" cy="1349989"/>
            </a:xfrm>
          </p:grpSpPr>
          <p:sp>
            <p:nvSpPr>
              <p:cNvPr id="37899" name="Rectangle 12"/>
              <p:cNvSpPr>
                <a:spLocks noChangeArrowheads="1"/>
              </p:cNvSpPr>
              <p:nvPr/>
            </p:nvSpPr>
            <p:spPr bwMode="auto">
              <a:xfrm>
                <a:off x="3131840" y="1660524"/>
                <a:ext cx="2448273"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dirty="0">
                    <a:latin typeface="Helvetica"/>
                    <a:cs typeface="Arial" pitchFamily="34" charset="0"/>
                  </a:rPr>
                  <a:t>Introduction</a:t>
                </a:r>
              </a:p>
            </p:txBody>
          </p:sp>
          <p:sp>
            <p:nvSpPr>
              <p:cNvPr id="37900" name="Rectangle 12"/>
              <p:cNvSpPr>
                <a:spLocks noChangeArrowheads="1"/>
              </p:cNvSpPr>
              <p:nvPr/>
            </p:nvSpPr>
            <p:spPr bwMode="auto">
              <a:xfrm>
                <a:off x="3131841" y="2518070"/>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dirty="0">
                    <a:latin typeface="Helvetica"/>
                    <a:cs typeface="Arial" pitchFamily="34" charset="0"/>
                  </a:rPr>
                  <a:t>Body</a:t>
                </a:r>
                <a:endParaRPr lang="zh-CN" altLang="en-US" sz="2600" dirty="0">
                  <a:latin typeface="Helvetica"/>
                  <a:cs typeface="Arial" pitchFamily="34" charset="0"/>
                </a:endParaRPr>
              </a:p>
            </p:txBody>
          </p:sp>
        </p:grpSp>
        <p:sp>
          <p:nvSpPr>
            <p:cNvPr id="4" name="下箭头 3"/>
            <p:cNvSpPr/>
            <p:nvPr/>
          </p:nvSpPr>
          <p:spPr>
            <a:xfrm>
              <a:off x="4214666" y="2163933"/>
              <a:ext cx="287378" cy="358896"/>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下箭头 15"/>
            <p:cNvSpPr/>
            <p:nvPr/>
          </p:nvSpPr>
          <p:spPr>
            <a:xfrm>
              <a:off x="4214666" y="3086593"/>
              <a:ext cx="288966" cy="36048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37895" name="Picture 2" descr="H:\2015年修改\图片11.jpg"/>
          <p:cNvPicPr>
            <a:picLocks noChangeAspect="1" noChangeArrowheads="1"/>
          </p:cNvPicPr>
          <p:nvPr/>
        </p:nvPicPr>
        <p:blipFill>
          <a:blip r:embed="rId2"/>
          <a:srcRect/>
          <a:stretch>
            <a:fillRect/>
          </a:stretch>
        </p:blipFill>
        <p:spPr bwMode="auto">
          <a:xfrm>
            <a:off x="0" y="0"/>
            <a:ext cx="7589838" cy="1163638"/>
          </a:xfrm>
          <a:prstGeom prst="rect">
            <a:avLst/>
          </a:prstGeom>
          <a:noFill/>
          <a:ln w="9525">
            <a:noFill/>
            <a:miter lim="800000"/>
            <a:headEnd/>
            <a:tailEnd/>
          </a:ln>
        </p:spPr>
      </p:pic>
      <p:sp>
        <p:nvSpPr>
          <p:cNvPr id="11" name="Rectangle 12"/>
          <p:cNvSpPr>
            <a:spLocks noChangeArrowheads="1"/>
          </p:cNvSpPr>
          <p:nvPr/>
        </p:nvSpPr>
        <p:spPr bwMode="auto">
          <a:xfrm>
            <a:off x="3195644" y="3286124"/>
            <a:ext cx="2447926"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pitchFamily="34" charset="0"/>
              </a:rPr>
              <a:t>Conclusion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10"/>
          <p:cNvGrpSpPr>
            <a:grpSpLocks/>
          </p:cNvGrpSpPr>
          <p:nvPr/>
        </p:nvGrpSpPr>
        <p:grpSpPr bwMode="auto">
          <a:xfrm>
            <a:off x="2214546" y="1660525"/>
            <a:ext cx="4105275" cy="4054491"/>
            <a:chOff x="2214849" y="1660524"/>
            <a:chExt cx="4104456" cy="4054507"/>
          </a:xfrm>
        </p:grpSpPr>
        <p:sp>
          <p:nvSpPr>
            <p:cNvPr id="38917" name="Rectangle 12"/>
            <p:cNvSpPr>
              <a:spLocks noChangeArrowheads="1"/>
            </p:cNvSpPr>
            <p:nvPr/>
          </p:nvSpPr>
          <p:spPr bwMode="auto">
            <a:xfrm>
              <a:off x="2303749" y="1660524"/>
              <a:ext cx="3768450"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a:latin typeface="Helvetica"/>
                  <a:cs typeface="Arial" pitchFamily="34" charset="0"/>
                </a:rPr>
                <a:t>Introduction</a:t>
              </a:r>
            </a:p>
          </p:txBody>
        </p:sp>
        <p:sp>
          <p:nvSpPr>
            <p:cNvPr id="38918" name="Rectangle 12"/>
            <p:cNvSpPr>
              <a:spLocks noChangeArrowheads="1"/>
            </p:cNvSpPr>
            <p:nvPr/>
          </p:nvSpPr>
          <p:spPr bwMode="auto">
            <a:xfrm>
              <a:off x="2303749" y="3405854"/>
              <a:ext cx="3768449"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a:latin typeface="Helvetica"/>
                  <a:cs typeface="Arial" pitchFamily="34" charset="0"/>
                </a:rPr>
                <a:t>Body</a:t>
              </a:r>
              <a:endParaRPr lang="zh-CN" altLang="en-US" sz="2800">
                <a:latin typeface="Helvetica"/>
                <a:cs typeface="Arial" pitchFamily="34" charset="0"/>
              </a:endParaRPr>
            </a:p>
          </p:txBody>
        </p:sp>
        <p:sp>
          <p:nvSpPr>
            <p:cNvPr id="15" name="下箭头 14"/>
            <p:cNvSpPr/>
            <p:nvPr/>
          </p:nvSpPr>
          <p:spPr>
            <a:xfrm>
              <a:off x="3857596" y="2428877"/>
              <a:ext cx="645983" cy="720728"/>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下箭头 20"/>
            <p:cNvSpPr/>
            <p:nvPr/>
          </p:nvSpPr>
          <p:spPr>
            <a:xfrm>
              <a:off x="3857596" y="4167197"/>
              <a:ext cx="645983" cy="8334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921" name="Rectangle 12"/>
            <p:cNvSpPr>
              <a:spLocks noChangeArrowheads="1"/>
            </p:cNvSpPr>
            <p:nvPr/>
          </p:nvSpPr>
          <p:spPr bwMode="auto">
            <a:xfrm>
              <a:off x="2214849" y="5191811"/>
              <a:ext cx="4104456"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dirty="0">
                  <a:latin typeface="Helvetica"/>
                  <a:cs typeface="Arial" pitchFamily="34" charset="0"/>
                </a:rPr>
                <a:t>Conclusion</a:t>
              </a:r>
            </a:p>
          </p:txBody>
        </p:sp>
      </p:grpSp>
      <p:pic>
        <p:nvPicPr>
          <p:cNvPr id="38916" name="Picture 2" descr="H:\2015年修改\图片11.jpg"/>
          <p:cNvPicPr>
            <a:picLocks noChangeAspect="1" noChangeArrowheads="1"/>
          </p:cNvPicPr>
          <p:nvPr/>
        </p:nvPicPr>
        <p:blipFill>
          <a:blip r:embed="rId2"/>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f700-00452559.tif"/>
          <p:cNvPicPr>
            <a:picLocks noChangeAspect="1"/>
          </p:cNvPicPr>
          <p:nvPr/>
        </p:nvPicPr>
        <p:blipFill>
          <a:blip r:embed="rId3"/>
          <a:stretch>
            <a:fillRect/>
          </a:stretch>
        </p:blipFill>
        <p:spPr>
          <a:xfrm>
            <a:off x="4727575" y="3500438"/>
            <a:ext cx="3816350" cy="2492375"/>
          </a:xfrm>
          <a:prstGeom prst="rect">
            <a:avLst/>
          </a:prstGeom>
          <a:ln>
            <a:noFill/>
          </a:ln>
          <a:effectLst>
            <a:outerShdw blurRad="292100" dist="139700" dir="2700000" algn="tl" rotWithShape="0">
              <a:srgbClr val="333333">
                <a:alpha val="65000"/>
              </a:srgbClr>
            </a:outerShdw>
          </a:effectLst>
        </p:spPr>
      </p:pic>
      <p:grpSp>
        <p:nvGrpSpPr>
          <p:cNvPr id="8196" name="组合 19"/>
          <p:cNvGrpSpPr>
            <a:grpSpLocks/>
          </p:cNvGrpSpPr>
          <p:nvPr/>
        </p:nvGrpSpPr>
        <p:grpSpPr bwMode="auto">
          <a:xfrm>
            <a:off x="0" y="0"/>
            <a:ext cx="9144000" cy="5399088"/>
            <a:chOff x="0" y="0"/>
            <a:chExt cx="9144000" cy="5399307"/>
          </a:xfrm>
        </p:grpSpPr>
        <p:sp>
          <p:nvSpPr>
            <p:cNvPr id="19" name="TextBox 18"/>
            <p:cNvSpPr txBox="1"/>
            <p:nvPr/>
          </p:nvSpPr>
          <p:spPr>
            <a:xfrm>
              <a:off x="715962" y="1844750"/>
              <a:ext cx="3141657" cy="646357"/>
            </a:xfrm>
            <a:prstGeom prst="rect">
              <a:avLst/>
            </a:prstGeom>
            <a:noFill/>
          </p:spPr>
          <p:txBody>
            <a:bodyPr wrap="square">
              <a:spAutoFit/>
            </a:bodyPr>
            <a:lstStyle/>
            <a:p>
              <a:pPr fontAlgn="auto">
                <a:spcBef>
                  <a:spcPts val="0"/>
                </a:spcBef>
                <a:spcAft>
                  <a:spcPts val="0"/>
                </a:spcAft>
                <a:defRPr/>
              </a:pPr>
              <a:r>
                <a:rPr lang="en-US" altLang="zh-CN" sz="36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6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0" y="0"/>
              <a:ext cx="9144000" cy="928708"/>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8199" name="TextBox 31"/>
            <p:cNvSpPr txBox="1">
              <a:spLocks noChangeArrowheads="1"/>
            </p:cNvSpPr>
            <p:nvPr/>
          </p:nvSpPr>
          <p:spPr bwMode="auto">
            <a:xfrm>
              <a:off x="762000" y="142896"/>
              <a:ext cx="762000" cy="708025"/>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5</a:t>
              </a:r>
            </a:p>
          </p:txBody>
        </p:sp>
        <p:sp>
          <p:nvSpPr>
            <p:cNvPr id="33" name="Isosceles Triangle 15"/>
            <p:cNvSpPr/>
            <p:nvPr/>
          </p:nvSpPr>
          <p:spPr>
            <a:xfrm flipV="1">
              <a:off x="1219200" y="381015"/>
              <a:ext cx="192088" cy="11589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5" name="TextBox 34"/>
            <p:cNvSpPr txBox="1"/>
            <p:nvPr/>
          </p:nvSpPr>
          <p:spPr>
            <a:xfrm>
              <a:off x="1500188" y="186625"/>
              <a:ext cx="7527061" cy="1446609"/>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3200" dirty="0" smtClean="0">
                  <a:effectLst>
                    <a:glow rad="101600">
                      <a:schemeClr val="tx1">
                        <a:alpha val="60000"/>
                      </a:schemeClr>
                    </a:glow>
                    <a:outerShdw blurRad="38100" dist="38100" dir="2700000" algn="tl">
                      <a:srgbClr val="000000">
                        <a:alpha val="43137"/>
                      </a:srgbClr>
                    </a:outerShdw>
                  </a:effectLst>
                </a:rPr>
                <a:t>Speaking Chinese in America</a:t>
              </a:r>
              <a:endParaRPr lang="zh-CN" altLang="en-US" sz="32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altLang="zh-CN" sz="28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sz="2800" dirty="0">
                <a:effectLst>
                  <a:glow rad="101600">
                    <a:schemeClr val="tx1">
                      <a:alpha val="60000"/>
                    </a:schemeClr>
                  </a:glow>
                  <a:outerShdw blurRad="38100" dist="38100" dir="2700000" algn="tl">
                    <a:srgbClr val="000000">
                      <a:alpha val="43137"/>
                    </a:srgbClr>
                  </a:outerShdw>
                </a:effectLst>
              </a:endParaRPr>
            </a:p>
          </p:txBody>
        </p:sp>
        <p:sp>
          <p:nvSpPr>
            <p:cNvPr id="8202" name="TextBox 35"/>
            <p:cNvSpPr txBox="1">
              <a:spLocks noChangeArrowheads="1"/>
            </p:cNvSpPr>
            <p:nvPr/>
          </p:nvSpPr>
          <p:spPr bwMode="auto">
            <a:xfrm>
              <a:off x="160338" y="306388"/>
              <a:ext cx="661987" cy="339725"/>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pic>
          <p:nvPicPr>
            <p:cNvPr id="18" name="Picture 6"/>
            <p:cNvPicPr>
              <a:picLocks noChangeAspect="1" noChangeArrowheads="1"/>
            </p:cNvPicPr>
            <p:nvPr/>
          </p:nvPicPr>
          <p:blipFill>
            <a:blip r:embed="rId4"/>
            <a:srcRect/>
            <a:stretch>
              <a:fillRect/>
            </a:stretch>
          </p:blipFill>
          <p:spPr bwMode="auto">
            <a:xfrm>
              <a:off x="611188" y="4753168"/>
              <a:ext cx="3603625" cy="628675"/>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5" action="ppaction://hlinksldjump"/>
            </p:cNvPr>
            <p:cNvPicPr>
              <a:picLocks noChangeAspect="1" noChangeArrowheads="1"/>
            </p:cNvPicPr>
            <p:nvPr/>
          </p:nvPicPr>
          <p:blipFill>
            <a:blip r:embed="rId6"/>
            <a:srcRect/>
            <a:stretch>
              <a:fillRect/>
            </a:stretch>
          </p:blipFill>
          <p:spPr bwMode="auto">
            <a:xfrm>
              <a:off x="611188" y="4032414"/>
              <a:ext cx="3603625" cy="625500"/>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7" action="ppaction://hlinksldjump"/>
            </p:cNvPr>
            <p:cNvPicPr>
              <a:picLocks noChangeAspect="1" noChangeArrowheads="1"/>
            </p:cNvPicPr>
            <p:nvPr/>
          </p:nvPicPr>
          <p:blipFill>
            <a:blip r:embed="rId8"/>
            <a:srcRect/>
            <a:stretch>
              <a:fillRect/>
            </a:stretch>
          </p:blipFill>
          <p:spPr bwMode="auto">
            <a:xfrm>
              <a:off x="569913" y="3357699"/>
              <a:ext cx="3644900" cy="668364"/>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9" action="ppaction://hlinksldjump"/>
            </p:cNvPr>
            <p:cNvPicPr>
              <a:picLocks noChangeAspect="1" noChangeArrowheads="1"/>
            </p:cNvPicPr>
            <p:nvPr/>
          </p:nvPicPr>
          <p:blipFill>
            <a:blip r:embed="rId10"/>
            <a:srcRect/>
            <a:stretch>
              <a:fillRect/>
            </a:stretch>
          </p:blipFill>
          <p:spPr bwMode="auto">
            <a:xfrm>
              <a:off x="569913" y="2708385"/>
              <a:ext cx="3644900" cy="619150"/>
            </a:xfrm>
            <a:prstGeom prst="rect">
              <a:avLst/>
            </a:prstGeom>
            <a:ln>
              <a:noFill/>
            </a:ln>
            <a:effectLst>
              <a:outerShdw blurRad="292100" dist="139700" dir="2700000" algn="tl" rotWithShape="0">
                <a:srgbClr val="333333">
                  <a:alpha val="65000"/>
                </a:srgbClr>
              </a:outerShdw>
            </a:effectLst>
            <a:extLst/>
          </p:spPr>
        </p:pic>
        <p:sp>
          <p:nvSpPr>
            <p:cNvPr id="8207" name="Rectangle 6">
              <a:hlinkClick r:id="rId11" action="ppaction://hlinksldjump"/>
            </p:cNvPr>
            <p:cNvSpPr>
              <a:spLocks noChangeArrowheads="1"/>
            </p:cNvSpPr>
            <p:nvPr/>
          </p:nvSpPr>
          <p:spPr bwMode="auto">
            <a:xfrm>
              <a:off x="569913" y="2708275"/>
              <a:ext cx="3859211"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Warming-up Activities</a:t>
              </a:r>
            </a:p>
          </p:txBody>
        </p:sp>
        <p:sp>
          <p:nvSpPr>
            <p:cNvPr id="8208" name="Rectangle 10">
              <a:hlinkClick r:id="rId12" action="ppaction://hlinksldjump"/>
            </p:cNvPr>
            <p:cNvSpPr>
              <a:spLocks noChangeArrowheads="1"/>
            </p:cNvSpPr>
            <p:nvPr/>
          </p:nvSpPr>
          <p:spPr bwMode="auto">
            <a:xfrm>
              <a:off x="285720" y="3478213"/>
              <a:ext cx="3073394" cy="461962"/>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a:rPr>
                <a:t>   Text Study</a:t>
              </a:r>
            </a:p>
          </p:txBody>
        </p:sp>
        <p:sp>
          <p:nvSpPr>
            <p:cNvPr id="8209" name="Rectangle 14">
              <a:hlinkClick r:id="rId5" action="ppaction://hlinksldjump"/>
            </p:cNvPr>
            <p:cNvSpPr>
              <a:spLocks noChangeArrowheads="1"/>
            </p:cNvSpPr>
            <p:nvPr/>
          </p:nvSpPr>
          <p:spPr bwMode="auto">
            <a:xfrm>
              <a:off x="323527" y="4119563"/>
              <a:ext cx="3891283"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a:rPr>
                <a:t>   Language Application</a:t>
              </a:r>
            </a:p>
          </p:txBody>
        </p:sp>
        <p:sp>
          <p:nvSpPr>
            <p:cNvPr id="8210" name="TextBox 28">
              <a:hlinkClick r:id="rId13" action="ppaction://hlinksldjump"/>
            </p:cNvPr>
            <p:cNvSpPr txBox="1">
              <a:spLocks noChangeArrowheads="1"/>
            </p:cNvSpPr>
            <p:nvPr/>
          </p:nvSpPr>
          <p:spPr bwMode="auto">
            <a:xfrm>
              <a:off x="323528" y="4752976"/>
              <a:ext cx="3327401" cy="646331"/>
            </a:xfrm>
            <a:prstGeom prst="rect">
              <a:avLst/>
            </a:prstGeom>
            <a:noFill/>
            <a:ln w="9525">
              <a:noFill/>
              <a:miter lim="800000"/>
              <a:headEnd/>
              <a:tailEnd/>
            </a:ln>
          </p:spPr>
          <p:txBody>
            <a:bodyPr>
              <a:spAutoFit/>
            </a:bodyPr>
            <a:lstStyle/>
            <a:p>
              <a:pPr eaLnBrk="0" hangingPunct="0">
                <a:lnSpc>
                  <a:spcPct val="150000"/>
                </a:lnSpc>
              </a:pPr>
              <a:r>
                <a:rPr lang="en-US" altLang="zh-CN" sz="2400">
                  <a:solidFill>
                    <a:srgbClr val="000000"/>
                  </a:solidFill>
                  <a:latin typeface="Helvetica"/>
                </a:rPr>
                <a:t>   Summary</a:t>
              </a:r>
            </a:p>
          </p:txBody>
        </p:sp>
      </p:grpSp>
      <p:pic>
        <p:nvPicPr>
          <p:cNvPr id="10241" name="Picture 1" descr="C:\Users\diaorc\Desktop\Unit 5 Section A\U5图\新视野大学英语（第三版）读写教程4 8053256539_L.jpg"/>
          <p:cNvPicPr>
            <a:picLocks noChangeAspect="1" noChangeArrowheads="1"/>
          </p:cNvPicPr>
          <p:nvPr/>
        </p:nvPicPr>
        <p:blipFill>
          <a:blip r:embed="rId14" cstate="print"/>
          <a:srcRect/>
          <a:stretch>
            <a:fillRect/>
          </a:stretch>
        </p:blipFill>
        <p:spPr bwMode="auto">
          <a:xfrm>
            <a:off x="4727575" y="3478072"/>
            <a:ext cx="3816350" cy="2514741"/>
          </a:xfrm>
          <a:prstGeom prst="rect">
            <a:avLst/>
          </a:prstGeom>
          <a:noFill/>
        </p:spPr>
      </p:pic>
      <p:pic>
        <p:nvPicPr>
          <p:cNvPr id="10242" name="Picture 2" descr="C:\Users\diaorc\Desktop\Unit 5 Section A\U5图\新视野大学英语（第三版）读写教程4 154185975.jpg"/>
          <p:cNvPicPr>
            <a:picLocks noChangeAspect="1" noChangeArrowheads="1"/>
          </p:cNvPicPr>
          <p:nvPr/>
        </p:nvPicPr>
        <p:blipFill>
          <a:blip r:embed="rId15" cstate="print"/>
          <a:srcRect/>
          <a:stretch>
            <a:fillRect/>
          </a:stretch>
        </p:blipFill>
        <p:spPr bwMode="auto">
          <a:xfrm>
            <a:off x="6072198" y="1701798"/>
            <a:ext cx="2268497" cy="1512888"/>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p:cNvPicPr>
            <a:picLocks noChangeAspect="1" noChangeArrowheads="1"/>
          </p:cNvPicPr>
          <p:nvPr/>
        </p:nvPicPr>
        <p:blipFill>
          <a:blip r:embed="rId3"/>
          <a:srcRect/>
          <a:stretch>
            <a:fillRect/>
          </a:stretch>
        </p:blipFill>
        <p:spPr bwMode="auto">
          <a:xfrm>
            <a:off x="12700" y="1214422"/>
            <a:ext cx="8988425" cy="5018086"/>
          </a:xfrm>
          <a:prstGeom prst="rect">
            <a:avLst/>
          </a:prstGeom>
          <a:noFill/>
          <a:ln w="9525" algn="ctr">
            <a:noFill/>
            <a:miter lim="800000"/>
            <a:headEnd/>
            <a:tailEnd/>
          </a:ln>
        </p:spPr>
      </p:pic>
      <p:sp>
        <p:nvSpPr>
          <p:cNvPr id="39939"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39943" name="矩形 18"/>
          <p:cNvSpPr>
            <a:spLocks noChangeArrowheads="1"/>
          </p:cNvSpPr>
          <p:nvPr/>
        </p:nvSpPr>
        <p:spPr bwMode="auto">
          <a:xfrm>
            <a:off x="1258888" y="2398713"/>
            <a:ext cx="6313487" cy="368300"/>
          </a:xfrm>
          <a:prstGeom prst="rect">
            <a:avLst/>
          </a:prstGeom>
          <a:noFill/>
          <a:ln w="9525">
            <a:noFill/>
            <a:miter lim="800000"/>
            <a:headEnd/>
            <a:tailEnd/>
          </a:ln>
        </p:spPr>
        <p:txBody>
          <a:bodyPr>
            <a:spAutoFit/>
          </a:bodyPr>
          <a:lstStyle/>
          <a:p>
            <a:pPr eaLnBrk="0" hangingPunct="0"/>
            <a:endParaRPr lang="en-US" altLang="zh-CN" b="1">
              <a:solidFill>
                <a:srgbClr val="0070C0"/>
              </a:solidFill>
              <a:latin typeface="Helvetica"/>
              <a:ea typeface="Helvetica Neue"/>
              <a:cs typeface="Helvetica Neue"/>
            </a:endParaRPr>
          </a:p>
        </p:txBody>
      </p:sp>
      <p:sp>
        <p:nvSpPr>
          <p:cNvPr id="39944" name="矩形 19"/>
          <p:cNvSpPr>
            <a:spLocks noChangeArrowheads="1"/>
          </p:cNvSpPr>
          <p:nvPr/>
        </p:nvSpPr>
        <p:spPr bwMode="auto">
          <a:xfrm>
            <a:off x="928662" y="1714488"/>
            <a:ext cx="6215081" cy="3933384"/>
          </a:xfrm>
          <a:prstGeom prst="rect">
            <a:avLst/>
          </a:prstGeom>
          <a:noFill/>
          <a:ln w="9525">
            <a:noFill/>
            <a:miter lim="800000"/>
            <a:headEnd/>
            <a:tailEnd/>
          </a:ln>
        </p:spPr>
        <p:txBody>
          <a:bodyPr wrap="square">
            <a:spAutoFit/>
          </a:bodyPr>
          <a:lstStyle/>
          <a:p>
            <a:r>
              <a:rPr kumimoji="1" lang="en-US" altLang="zh-CN" sz="2400" dirty="0" smtClean="0">
                <a:solidFill>
                  <a:srgbClr val="0070C0"/>
                </a:solidFill>
                <a:latin typeface="Helvetica"/>
              </a:rPr>
              <a:t>         </a:t>
            </a:r>
            <a:r>
              <a:rPr kumimoji="1" lang="en-US" altLang="zh-CN" sz="2400" b="1" dirty="0" smtClean="0">
                <a:solidFill>
                  <a:srgbClr val="0070C0"/>
                </a:solidFill>
                <a:latin typeface="Helvetica"/>
              </a:rPr>
              <a:t>Speaking Chinese in America</a:t>
            </a:r>
          </a:p>
          <a:p>
            <a:endParaRPr kumimoji="1" lang="en-US" altLang="zh-CN" sz="2400" dirty="0">
              <a:solidFill>
                <a:srgbClr val="0070C0"/>
              </a:solidFill>
              <a:latin typeface="Helvetica"/>
            </a:endParaRPr>
          </a:p>
          <a:p>
            <a:pPr>
              <a:lnSpc>
                <a:spcPct val="120000"/>
              </a:lnSpc>
            </a:pPr>
            <a:r>
              <a:rPr kumimoji="1" lang="en-US" altLang="zh-CN" sz="2400" dirty="0">
                <a:solidFill>
                  <a:srgbClr val="FFFF00"/>
                </a:solidFill>
                <a:latin typeface="Helvetica"/>
              </a:rPr>
              <a:t> </a:t>
            </a:r>
            <a:r>
              <a:rPr kumimoji="1" lang="en-US" altLang="zh-CN" sz="2400" dirty="0" smtClean="0">
                <a:solidFill>
                  <a:srgbClr val="FFFF00"/>
                </a:solidFill>
                <a:latin typeface="Helvetica"/>
              </a:rPr>
              <a:t>     </a:t>
            </a:r>
            <a:r>
              <a:rPr kumimoji="1" lang="en-US" altLang="zh-CN" sz="2400" dirty="0" smtClean="0">
                <a:latin typeface="Helvetica"/>
              </a:rPr>
              <a:t>Once, at a dinner, my mother whispered to me confidentially: “</a:t>
            </a:r>
            <a:r>
              <a:rPr kumimoji="1" lang="en-US" altLang="zh-CN" sz="2400" dirty="0" err="1" smtClean="0">
                <a:latin typeface="Helvetica"/>
              </a:rPr>
              <a:t>Sau-sau</a:t>
            </a:r>
            <a:r>
              <a:rPr kumimoji="1" lang="en-US" altLang="zh-CN" sz="2400" dirty="0" smtClean="0">
                <a:latin typeface="Helvetica"/>
              </a:rPr>
              <a:t> pretends too hard to be a polite __________! Why bother with such nominal ___________? In the end, she always takes everything.” My mother no longer patient with old taboos and courtesies. </a:t>
            </a:r>
            <a:endParaRPr kumimoji="1" lang="zh-CN" altLang="en-US" sz="2400" dirty="0">
              <a:latin typeface="Helvetica"/>
            </a:endParaRPr>
          </a:p>
        </p:txBody>
      </p:sp>
      <p:sp>
        <p:nvSpPr>
          <p:cNvPr id="13" name="Text Box 50"/>
          <p:cNvSpPr txBox="1">
            <a:spLocks noChangeArrowheads="1"/>
          </p:cNvSpPr>
          <p:nvPr/>
        </p:nvSpPr>
        <p:spPr bwMode="auto">
          <a:xfrm>
            <a:off x="3786182" y="3429000"/>
            <a:ext cx="1528779"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recipient</a:t>
            </a:r>
            <a:endParaRPr kumimoji="1" lang="en-US" altLang="zh-CN" sz="2400" dirty="0">
              <a:solidFill>
                <a:srgbClr val="0070C0"/>
              </a:solidFill>
              <a:latin typeface="Helvetica"/>
            </a:endParaRPr>
          </a:p>
        </p:txBody>
      </p:sp>
      <p:sp>
        <p:nvSpPr>
          <p:cNvPr id="14" name="Text Box 50"/>
          <p:cNvSpPr txBox="1">
            <a:spLocks noChangeArrowheads="1"/>
          </p:cNvSpPr>
          <p:nvPr/>
        </p:nvSpPr>
        <p:spPr bwMode="auto">
          <a:xfrm>
            <a:off x="3870309" y="3857628"/>
            <a:ext cx="1844699"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dirty="0">
                <a:solidFill>
                  <a:srgbClr val="C00000"/>
                </a:solidFill>
                <a:latin typeface="Helvetica"/>
              </a:rPr>
              <a:t> </a:t>
            </a:r>
            <a:r>
              <a:rPr kumimoji="1" lang="en-US" altLang="zh-CN" sz="2400" dirty="0" smtClean="0">
                <a:solidFill>
                  <a:srgbClr val="0070C0"/>
                </a:solidFill>
                <a:latin typeface="Helvetica"/>
              </a:rPr>
              <a:t>courtesy</a:t>
            </a:r>
            <a:endParaRPr kumimoji="1" lang="en-US" altLang="zh-CN" sz="2400" dirty="0">
              <a:solidFill>
                <a:srgbClr val="0070C0"/>
              </a:solidFill>
              <a:latin typeface="Helvetica"/>
            </a:endParaRPr>
          </a:p>
        </p:txBody>
      </p:sp>
      <p:sp>
        <p:nvSpPr>
          <p:cNvPr id="21" name="右箭头 20">
            <a:hlinkClick r:id="" action="ppaction://hlinkshowjump?jump=nextslide"/>
          </p:cNvPr>
          <p:cNvSpPr/>
          <p:nvPr/>
        </p:nvSpPr>
        <p:spPr>
          <a:xfrm>
            <a:off x="5786446" y="585276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39950" name="Picture 2" descr="H:\2015年修改\图片12.jpg"/>
          <p:cNvPicPr>
            <a:picLocks noChangeAspect="1" noChangeArrowheads="1"/>
          </p:cNvPicPr>
          <p:nvPr/>
        </p:nvPicPr>
        <p:blipFill>
          <a:blip r:embed="rId4"/>
          <a:srcRect/>
          <a:stretch>
            <a:fillRect/>
          </a:stretch>
        </p:blipFill>
        <p:spPr bwMode="auto">
          <a:xfrm>
            <a:off x="0" y="0"/>
            <a:ext cx="7662863"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3"/>
          <a:srcRect/>
          <a:stretch>
            <a:fillRect/>
          </a:stretch>
        </p:blipFill>
        <p:spPr bwMode="auto">
          <a:xfrm>
            <a:off x="12700" y="1247779"/>
            <a:ext cx="8988425" cy="5038741"/>
          </a:xfrm>
          <a:prstGeom prst="rect">
            <a:avLst/>
          </a:prstGeom>
          <a:noFill/>
          <a:ln w="9525" algn="ctr">
            <a:noFill/>
            <a:miter lim="800000"/>
            <a:headEnd/>
            <a:tailEnd/>
          </a:ln>
        </p:spPr>
      </p:pic>
      <p:sp>
        <p:nvSpPr>
          <p:cNvPr id="40963" name="TextBox 19"/>
          <p:cNvSpPr txBox="1">
            <a:spLocks noChangeArrowheads="1"/>
          </p:cNvSpPr>
          <p:nvPr/>
        </p:nvSpPr>
        <p:spPr bwMode="auto">
          <a:xfrm>
            <a:off x="1258888" y="1243013"/>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40967" name="矩形 18"/>
          <p:cNvSpPr>
            <a:spLocks noChangeArrowheads="1"/>
          </p:cNvSpPr>
          <p:nvPr/>
        </p:nvSpPr>
        <p:spPr bwMode="auto">
          <a:xfrm>
            <a:off x="1303338" y="2457450"/>
            <a:ext cx="6313487" cy="461963"/>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a:ea typeface="Helvetica Neue"/>
              <a:cs typeface="Helvetica Neue"/>
            </a:endParaRPr>
          </a:p>
        </p:txBody>
      </p:sp>
      <p:sp>
        <p:nvSpPr>
          <p:cNvPr id="40968" name="矩形 19"/>
          <p:cNvSpPr>
            <a:spLocks noChangeArrowheads="1"/>
          </p:cNvSpPr>
          <p:nvPr/>
        </p:nvSpPr>
        <p:spPr bwMode="auto">
          <a:xfrm>
            <a:off x="928662" y="1989138"/>
            <a:ext cx="6099200" cy="3194721"/>
          </a:xfrm>
          <a:prstGeom prst="rect">
            <a:avLst/>
          </a:prstGeom>
          <a:noFill/>
          <a:ln w="9525">
            <a:noFill/>
            <a:miter lim="800000"/>
            <a:headEnd/>
            <a:tailEnd/>
          </a:ln>
        </p:spPr>
        <p:txBody>
          <a:bodyPr wrap="square">
            <a:spAutoFit/>
          </a:bodyPr>
          <a:lstStyle/>
          <a:p>
            <a:pPr algn="just">
              <a:lnSpc>
                <a:spcPct val="120000"/>
              </a:lnSpc>
            </a:pPr>
            <a:r>
              <a:rPr kumimoji="1" lang="en-US" altLang="zh-CN" sz="2400" dirty="0" smtClean="0">
                <a:latin typeface="Helvetica"/>
              </a:rPr>
              <a:t>     I read an article in </a:t>
            </a:r>
            <a:r>
              <a:rPr kumimoji="1" lang="en-US" altLang="zh-CN" sz="2400" i="1" dirty="0" smtClean="0">
                <a:latin typeface="Helvetica"/>
              </a:rPr>
              <a:t>The New York Times Magazine</a:t>
            </a:r>
            <a:r>
              <a:rPr kumimoji="1" lang="en-US" altLang="zh-CN" sz="2400" dirty="0" smtClean="0">
                <a:latin typeface="Helvetica"/>
              </a:rPr>
              <a:t>, where the author mentioned that the interwoven _______________ of Chinese language and culture renders its speech indirect and polite. Chinese people are so “_________ and modest”, that there aren’t even words for “yes” and “no”.</a:t>
            </a:r>
            <a:r>
              <a:rPr lang="en-US" altLang="zh-CN" sz="2400" dirty="0" smtClean="0"/>
              <a:t> </a:t>
            </a:r>
            <a:endParaRPr kumimoji="1" lang="zh-CN" altLang="en-US" sz="2400" dirty="0" smtClean="0">
              <a:latin typeface="Helvetica"/>
            </a:endParaRPr>
          </a:p>
        </p:txBody>
      </p:sp>
      <p:sp>
        <p:nvSpPr>
          <p:cNvPr id="16" name="Text Box 50"/>
          <p:cNvSpPr txBox="1">
            <a:spLocks noChangeArrowheads="1"/>
          </p:cNvSpPr>
          <p:nvPr/>
        </p:nvSpPr>
        <p:spPr bwMode="auto">
          <a:xfrm rot="10800000" flipV="1">
            <a:off x="4116402" y="2919413"/>
            <a:ext cx="2527300" cy="369332"/>
          </a:xfrm>
          <a:prstGeom prst="rect">
            <a:avLst/>
          </a:prstGeom>
          <a:noFill/>
          <a:ln w="9525" algn="ctr">
            <a:noFill/>
            <a:miter lim="800000"/>
            <a:headEnd/>
            <a:tailEnd/>
          </a:ln>
        </p:spPr>
        <p:txBody>
          <a:bodyPr lIns="0" tIns="0" rIns="0" bIns="0">
            <a:spAutoFit/>
          </a:bodyPr>
          <a:lstStyle/>
          <a:p>
            <a:pPr>
              <a:spcBef>
                <a:spcPct val="50000"/>
              </a:spcBef>
            </a:pPr>
            <a:r>
              <a:rPr kumimoji="1" lang="en-US" altLang="zh-CN" sz="2400" dirty="0" smtClean="0">
                <a:solidFill>
                  <a:srgbClr val="0070C0"/>
                </a:solidFill>
                <a:latin typeface="Helvetica"/>
              </a:rPr>
              <a:t>configuration</a:t>
            </a:r>
            <a:endParaRPr kumimoji="1" lang="en-US" altLang="zh-CN" sz="2400" dirty="0">
              <a:solidFill>
                <a:srgbClr val="0070C0"/>
              </a:solidFill>
              <a:latin typeface="Helvetica"/>
            </a:endParaRPr>
          </a:p>
        </p:txBody>
      </p:sp>
      <p:sp>
        <p:nvSpPr>
          <p:cNvPr id="21" name="Text Box 50"/>
          <p:cNvSpPr txBox="1">
            <a:spLocks noChangeArrowheads="1"/>
          </p:cNvSpPr>
          <p:nvPr/>
        </p:nvSpPr>
        <p:spPr bwMode="auto">
          <a:xfrm>
            <a:off x="2285984" y="4274114"/>
            <a:ext cx="1714512"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discreet </a:t>
            </a:r>
            <a:endParaRPr kumimoji="1" lang="en-US" altLang="zh-CN" sz="2400" dirty="0">
              <a:solidFill>
                <a:srgbClr val="0070C0"/>
              </a:solidFill>
              <a:latin typeface="Helvetica"/>
            </a:endParaRPr>
          </a:p>
        </p:txBody>
      </p:sp>
      <p:sp>
        <p:nvSpPr>
          <p:cNvPr id="31" name="右箭头 30">
            <a:hlinkClick r:id="" action="ppaction://hlinkshowjump?jump=nextslide"/>
          </p:cNvPr>
          <p:cNvSpPr/>
          <p:nvPr/>
        </p:nvSpPr>
        <p:spPr>
          <a:xfrm>
            <a:off x="5557882" y="52863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40976" name="Picture 2" descr="H:\2015年修改\图片12.jpg"/>
          <p:cNvPicPr>
            <a:picLocks noChangeAspect="1" noChangeArrowheads="1"/>
          </p:cNvPicPr>
          <p:nvPr/>
        </p:nvPicPr>
        <p:blipFill>
          <a:blip r:embed="rId4"/>
          <a:srcRect/>
          <a:stretch>
            <a:fillRect/>
          </a:stretch>
        </p:blipFill>
        <p:spPr bwMode="auto">
          <a:xfrm>
            <a:off x="0" y="0"/>
            <a:ext cx="7662863"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3"/>
          <a:srcRect/>
          <a:stretch>
            <a:fillRect/>
          </a:stretch>
        </p:blipFill>
        <p:spPr bwMode="auto">
          <a:xfrm>
            <a:off x="12700" y="1247780"/>
            <a:ext cx="8988425" cy="5110178"/>
          </a:xfrm>
          <a:prstGeom prst="rect">
            <a:avLst/>
          </a:prstGeom>
          <a:noFill/>
          <a:ln w="9525" algn="ctr">
            <a:noFill/>
            <a:miter lim="800000"/>
            <a:headEnd/>
            <a:tailEnd/>
          </a:ln>
        </p:spPr>
      </p:pic>
      <p:sp>
        <p:nvSpPr>
          <p:cNvPr id="41987" name="TextBox 19"/>
          <p:cNvSpPr txBox="1">
            <a:spLocks noChangeArrowheads="1"/>
          </p:cNvSpPr>
          <p:nvPr/>
        </p:nvSpPr>
        <p:spPr bwMode="auto">
          <a:xfrm>
            <a:off x="1862138" y="1571625"/>
            <a:ext cx="1800225" cy="461963"/>
          </a:xfrm>
          <a:prstGeom prst="rect">
            <a:avLst/>
          </a:prstGeom>
          <a:noFill/>
          <a:ln w="9525">
            <a:noFill/>
            <a:miter lim="800000"/>
            <a:headEnd/>
            <a:tailEnd/>
          </a:ln>
        </p:spPr>
        <p:txBody>
          <a:bodyPr>
            <a:spAutoFit/>
          </a:bodyPr>
          <a:lstStyle/>
          <a:p>
            <a:endParaRPr lang="zh-CN" altLang="en-US" sz="2400" b="1">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41991" name="矩形 18"/>
          <p:cNvSpPr>
            <a:spLocks noChangeArrowheads="1"/>
          </p:cNvSpPr>
          <p:nvPr/>
        </p:nvSpPr>
        <p:spPr bwMode="auto">
          <a:xfrm>
            <a:off x="1135063" y="2528888"/>
            <a:ext cx="6313487" cy="461962"/>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a:ea typeface="Helvetica Neue"/>
              <a:cs typeface="Helvetica Neue"/>
            </a:endParaRPr>
          </a:p>
        </p:txBody>
      </p:sp>
      <p:sp>
        <p:nvSpPr>
          <p:cNvPr id="41992" name="矩形 19"/>
          <p:cNvSpPr>
            <a:spLocks noChangeArrowheads="1"/>
          </p:cNvSpPr>
          <p:nvPr/>
        </p:nvSpPr>
        <p:spPr bwMode="auto">
          <a:xfrm>
            <a:off x="1044595" y="1857364"/>
            <a:ext cx="6002325" cy="4043543"/>
          </a:xfrm>
          <a:prstGeom prst="rect">
            <a:avLst/>
          </a:prstGeom>
          <a:noFill/>
          <a:ln w="9525">
            <a:noFill/>
            <a:miter lim="800000"/>
            <a:headEnd/>
            <a:tailEnd/>
          </a:ln>
        </p:spPr>
        <p:txBody>
          <a:bodyPr wrap="square">
            <a:spAutoFit/>
          </a:bodyPr>
          <a:lstStyle/>
          <a:p>
            <a:pPr>
              <a:lnSpc>
                <a:spcPct val="120000"/>
              </a:lnSpc>
            </a:pPr>
            <a:r>
              <a:rPr kumimoji="1" lang="en-US" altLang="zh-CN" sz="2400" dirty="0" smtClean="0">
                <a:latin typeface="Helvetica"/>
              </a:rPr>
              <a:t>If I consider my upbringing carefully, I find there was nothing discreet about the Chinese language I grew up with, no ____________ for the sake of politeness. Having listened to both Chinese and English, I’m ______________ comparisons between the two languages, as I notice the reciprocal challenges they each present. </a:t>
            </a:r>
            <a:endParaRPr kumimoji="1" lang="zh-CN" altLang="en-US" sz="2400" dirty="0" smtClean="0">
              <a:latin typeface="Helvetica"/>
            </a:endParaRPr>
          </a:p>
        </p:txBody>
      </p:sp>
      <p:sp>
        <p:nvSpPr>
          <p:cNvPr id="25" name="Text Box 50"/>
          <p:cNvSpPr txBox="1">
            <a:spLocks noChangeArrowheads="1"/>
          </p:cNvSpPr>
          <p:nvPr/>
        </p:nvSpPr>
        <p:spPr bwMode="auto">
          <a:xfrm rot="10800000" flipV="1">
            <a:off x="1428729" y="3202543"/>
            <a:ext cx="1857374"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censorship</a:t>
            </a:r>
            <a:endParaRPr kumimoji="1" lang="en-US" altLang="zh-CN" sz="2400" dirty="0">
              <a:solidFill>
                <a:srgbClr val="0070C0"/>
              </a:solidFill>
              <a:latin typeface="Helvetica"/>
            </a:endParaRPr>
          </a:p>
        </p:txBody>
      </p:sp>
      <p:sp>
        <p:nvSpPr>
          <p:cNvPr id="27" name="Text Box 50"/>
          <p:cNvSpPr txBox="1">
            <a:spLocks noChangeArrowheads="1"/>
          </p:cNvSpPr>
          <p:nvPr/>
        </p:nvSpPr>
        <p:spPr bwMode="auto">
          <a:xfrm>
            <a:off x="3071802" y="4059800"/>
            <a:ext cx="2000255"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suspicious of</a:t>
            </a:r>
            <a:endParaRPr kumimoji="1" lang="en-US" altLang="zh-CN" sz="2400" dirty="0">
              <a:solidFill>
                <a:srgbClr val="0070C0"/>
              </a:solidFill>
              <a:latin typeface="Helvetica"/>
            </a:endParaRPr>
          </a:p>
        </p:txBody>
      </p:sp>
      <p:pic>
        <p:nvPicPr>
          <p:cNvPr id="42001" name="Picture 2" descr="H:\2015年修改\图片12.jpg"/>
          <p:cNvPicPr>
            <a:picLocks noChangeAspect="1" noChangeArrowheads="1"/>
          </p:cNvPicPr>
          <p:nvPr/>
        </p:nvPicPr>
        <p:blipFill>
          <a:blip r:embed="rId4"/>
          <a:srcRect/>
          <a:stretch>
            <a:fillRect/>
          </a:stretch>
        </p:blipFill>
        <p:spPr bwMode="auto">
          <a:xfrm>
            <a:off x="0" y="0"/>
            <a:ext cx="7662863" cy="1163638"/>
          </a:xfrm>
          <a:prstGeom prst="rect">
            <a:avLst/>
          </a:prstGeom>
          <a:noFill/>
          <a:ln w="9525">
            <a:noFill/>
            <a:miter lim="800000"/>
            <a:headEnd/>
            <a:tailEnd/>
          </a:ln>
        </p:spPr>
      </p:pic>
      <p:sp>
        <p:nvSpPr>
          <p:cNvPr id="13" name="右箭头 12">
            <a:hlinkClick r:id="" action="ppaction://hlinkshowjump?jump=nextslide"/>
          </p:cNvPr>
          <p:cNvSpPr/>
          <p:nvPr/>
        </p:nvSpPr>
        <p:spPr>
          <a:xfrm>
            <a:off x="5629320" y="542413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3"/>
          <a:srcRect/>
          <a:stretch>
            <a:fillRect/>
          </a:stretch>
        </p:blipFill>
        <p:spPr bwMode="auto">
          <a:xfrm>
            <a:off x="12701" y="1104904"/>
            <a:ext cx="8821738" cy="5110178"/>
          </a:xfrm>
          <a:prstGeom prst="rect">
            <a:avLst/>
          </a:prstGeom>
          <a:noFill/>
          <a:ln w="9525" algn="ctr">
            <a:noFill/>
            <a:miter lim="800000"/>
            <a:headEnd/>
            <a:tailEnd/>
          </a:ln>
        </p:spPr>
      </p:pic>
      <p:sp>
        <p:nvSpPr>
          <p:cNvPr id="41987" name="TextBox 19"/>
          <p:cNvSpPr txBox="1">
            <a:spLocks noChangeArrowheads="1"/>
          </p:cNvSpPr>
          <p:nvPr/>
        </p:nvSpPr>
        <p:spPr bwMode="auto">
          <a:xfrm>
            <a:off x="1862138" y="1571625"/>
            <a:ext cx="1800225" cy="461963"/>
          </a:xfrm>
          <a:prstGeom prst="rect">
            <a:avLst/>
          </a:prstGeom>
          <a:noFill/>
          <a:ln w="9525">
            <a:noFill/>
            <a:miter lim="800000"/>
            <a:headEnd/>
            <a:tailEnd/>
          </a:ln>
        </p:spPr>
        <p:txBody>
          <a:bodyPr>
            <a:spAutoFit/>
          </a:bodyPr>
          <a:lstStyle/>
          <a:p>
            <a:endParaRPr lang="zh-CN" altLang="en-US" sz="2400" b="1">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41991" name="矩形 18"/>
          <p:cNvSpPr>
            <a:spLocks noChangeArrowheads="1"/>
          </p:cNvSpPr>
          <p:nvPr/>
        </p:nvSpPr>
        <p:spPr bwMode="auto">
          <a:xfrm>
            <a:off x="1135063" y="2528888"/>
            <a:ext cx="6313487" cy="461962"/>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a:ea typeface="Helvetica Neue"/>
              <a:cs typeface="Helvetica Neue"/>
            </a:endParaRPr>
          </a:p>
        </p:txBody>
      </p:sp>
      <p:sp>
        <p:nvSpPr>
          <p:cNvPr id="41992" name="矩形 19"/>
          <p:cNvSpPr>
            <a:spLocks noChangeArrowheads="1"/>
          </p:cNvSpPr>
          <p:nvPr/>
        </p:nvSpPr>
        <p:spPr bwMode="auto">
          <a:xfrm>
            <a:off x="998567" y="1862783"/>
            <a:ext cx="6002325" cy="3637919"/>
          </a:xfrm>
          <a:prstGeom prst="rect">
            <a:avLst/>
          </a:prstGeom>
          <a:noFill/>
          <a:ln w="9525">
            <a:noFill/>
            <a:miter lim="800000"/>
            <a:headEnd/>
            <a:tailEnd/>
          </a:ln>
        </p:spPr>
        <p:txBody>
          <a:bodyPr wrap="square">
            <a:spAutoFit/>
          </a:bodyPr>
          <a:lstStyle/>
          <a:p>
            <a:pPr>
              <a:lnSpc>
                <a:spcPct val="120000"/>
              </a:lnSpc>
            </a:pPr>
            <a:r>
              <a:rPr kumimoji="1" lang="en-US" altLang="zh-CN" sz="2400" dirty="0" smtClean="0">
                <a:latin typeface="Helvetica"/>
              </a:rPr>
              <a:t>Even more dangerous is the temptation to view the _____ between different languages and behavior in translation. There is no one word for “yes” or “no”, but not _________________ to be discreet. ____________, I would say the Chinese equivalent of answering “yes” or “no” is specific to what is asked. </a:t>
            </a:r>
            <a:endParaRPr kumimoji="1" lang="zh-CN" altLang="en-US" sz="2400" dirty="0" smtClean="0">
              <a:latin typeface="Helvetica"/>
            </a:endParaRPr>
          </a:p>
        </p:txBody>
      </p:sp>
      <p:sp>
        <p:nvSpPr>
          <p:cNvPr id="25" name="Text Box 50"/>
          <p:cNvSpPr txBox="1">
            <a:spLocks noChangeArrowheads="1"/>
          </p:cNvSpPr>
          <p:nvPr/>
        </p:nvSpPr>
        <p:spPr bwMode="auto">
          <a:xfrm rot="10800000" flipV="1">
            <a:off x="2428861" y="2345286"/>
            <a:ext cx="785818" cy="369333"/>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gulf</a:t>
            </a:r>
            <a:endParaRPr kumimoji="1" lang="en-US" altLang="zh-CN" sz="2400" dirty="0">
              <a:solidFill>
                <a:srgbClr val="0070C0"/>
              </a:solidFill>
              <a:latin typeface="Helvetica"/>
            </a:endParaRPr>
          </a:p>
        </p:txBody>
      </p:sp>
      <p:sp>
        <p:nvSpPr>
          <p:cNvPr id="26" name="Text Box 50"/>
          <p:cNvSpPr txBox="1">
            <a:spLocks noChangeArrowheads="1"/>
          </p:cNvSpPr>
          <p:nvPr/>
        </p:nvSpPr>
        <p:spPr bwMode="auto">
          <a:xfrm rot="10800000" flipV="1">
            <a:off x="1428729" y="4071942"/>
            <a:ext cx="1733542"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If anything</a:t>
            </a:r>
            <a:endParaRPr kumimoji="1" lang="en-US" altLang="zh-CN" sz="2400" dirty="0">
              <a:solidFill>
                <a:srgbClr val="FFC000"/>
              </a:solidFill>
              <a:latin typeface="Helvetica"/>
            </a:endParaRPr>
          </a:p>
        </p:txBody>
      </p:sp>
      <p:sp>
        <p:nvSpPr>
          <p:cNvPr id="27" name="Text Box 50"/>
          <p:cNvSpPr txBox="1">
            <a:spLocks noChangeArrowheads="1"/>
          </p:cNvSpPr>
          <p:nvPr/>
        </p:nvSpPr>
        <p:spPr bwMode="auto">
          <a:xfrm>
            <a:off x="2000232" y="3643314"/>
            <a:ext cx="3214701"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out of necessity</a:t>
            </a:r>
            <a:endParaRPr kumimoji="1" lang="en-US" altLang="zh-CN" sz="2400" dirty="0">
              <a:solidFill>
                <a:srgbClr val="0070C0"/>
              </a:solidFill>
              <a:latin typeface="Helvetica"/>
            </a:endParaRPr>
          </a:p>
        </p:txBody>
      </p:sp>
      <p:pic>
        <p:nvPicPr>
          <p:cNvPr id="42000"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42001" name="Picture 2" descr="H:\2015年修改\图片12.jpg"/>
          <p:cNvPicPr>
            <a:picLocks noChangeAspect="1" noChangeArrowheads="1"/>
          </p:cNvPicPr>
          <p:nvPr/>
        </p:nvPicPr>
        <p:blipFill>
          <a:blip r:embed="rId6"/>
          <a:srcRect/>
          <a:stretch>
            <a:fillRect/>
          </a:stretch>
        </p:blipFill>
        <p:spPr bwMode="auto">
          <a:xfrm>
            <a:off x="0" y="0"/>
            <a:ext cx="7662863"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214282" y="1500174"/>
          <a:ext cx="8715409" cy="4510098"/>
        </p:xfrm>
        <a:graphic>
          <a:graphicData uri="http://schemas.openxmlformats.org/drawingml/2006/table">
            <a:tbl>
              <a:tblPr firstRow="1" bandRow="1">
                <a:tableStyleId>{93296810-A885-4BE3-A3E7-6D5BEEA58F35}</a:tableStyleId>
              </a:tblPr>
              <a:tblGrid>
                <a:gridCol w="4507969"/>
                <a:gridCol w="4207440"/>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1.</a:t>
                      </a:r>
                      <a:r>
                        <a:rPr lang="en-US" altLang="zh-CN" sz="2600" kern="1200" baseline="0" dirty="0" smtClean="0">
                          <a:solidFill>
                            <a:schemeClr val="dk1"/>
                          </a:solidFill>
                          <a:latin typeface="Helvetica"/>
                          <a:ea typeface="+mn-ea"/>
                          <a:cs typeface="+mn-cs"/>
                        </a:rPr>
                        <a:t> </a:t>
                      </a:r>
                      <a:r>
                        <a:rPr lang="en-US" altLang="zh-CN" sz="2600" kern="1200" dirty="0" smtClean="0">
                          <a:solidFill>
                            <a:schemeClr val="dk1"/>
                          </a:solidFill>
                          <a:latin typeface="Helvetica"/>
                          <a:ea typeface="+mn-ea"/>
                          <a:cs typeface="+mn-cs"/>
                        </a:rPr>
                        <a:t>be</a:t>
                      </a:r>
                      <a:r>
                        <a:rPr lang="en-US" altLang="zh-CN" sz="2600" kern="1200" baseline="0" dirty="0" smtClean="0">
                          <a:solidFill>
                            <a:schemeClr val="dk1"/>
                          </a:solidFill>
                          <a:latin typeface="Helvetica"/>
                          <a:ea typeface="+mn-ea"/>
                          <a:cs typeface="+mn-cs"/>
                        </a:rPr>
                        <a:t> attached to</a:t>
                      </a:r>
                      <a:endParaRPr lang="zh-CN" altLang="zh-CN" sz="2600" kern="1200" dirty="0" smtClean="0">
                        <a:solidFill>
                          <a:schemeClr val="dk1"/>
                        </a:solidFill>
                        <a:latin typeface="Helvetica"/>
                        <a:ea typeface="+mn-ea"/>
                        <a:cs typeface="+mn-cs"/>
                      </a:endParaRPr>
                    </a:p>
                  </a:txBody>
                  <a:tcPr marL="68580" marR="68580" marT="0" marB="0"/>
                </a:tc>
                <a:tc>
                  <a:txBody>
                    <a:bodyPr/>
                    <a:lstStyle/>
                    <a:p>
                      <a:pPr algn="l">
                        <a:lnSpc>
                          <a:spcPct val="125000"/>
                        </a:lnSpc>
                        <a:spcBef>
                          <a:spcPts val="375"/>
                        </a:spcBef>
                        <a:spcAft>
                          <a:spcPts val="375"/>
                        </a:spcAft>
                      </a:pPr>
                      <a:r>
                        <a:rPr lang="zh-CN" altLang="en-US" sz="2600" b="0" kern="1200" baseline="0" dirty="0" smtClean="0">
                          <a:solidFill>
                            <a:schemeClr val="dk1"/>
                          </a:solidFill>
                          <a:latin typeface="华文楷体" pitchFamily="2" charset="-122"/>
                          <a:ea typeface="华文楷体" pitchFamily="2" charset="-122"/>
                          <a:cs typeface="+mn-cs"/>
                        </a:rPr>
                        <a:t>与……有联系</a:t>
                      </a:r>
                    </a:p>
                  </a:txBody>
                  <a:tcPr marL="68580" marR="68580" marT="0" marB="0"/>
                </a:tc>
              </a:tr>
              <a:tr h="55531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2. on</a:t>
                      </a:r>
                      <a:r>
                        <a:rPr lang="en-US" altLang="zh-CN" sz="2600" kern="1200" baseline="0" dirty="0" smtClean="0">
                          <a:solidFill>
                            <a:schemeClr val="dk1"/>
                          </a:solidFill>
                          <a:latin typeface="Helvetica"/>
                          <a:ea typeface="+mn-ea"/>
                          <a:cs typeface="+mn-cs"/>
                        </a:rPr>
                        <a:t> the side</a:t>
                      </a:r>
                      <a:endParaRPr lang="zh-CN" altLang="zh-CN"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lnSpc>
                          <a:spcPct val="125000"/>
                        </a:lnSpc>
                        <a:spcBef>
                          <a:spcPts val="375"/>
                        </a:spcBef>
                        <a:spcAft>
                          <a:spcPts val="375"/>
                        </a:spcAft>
                      </a:pPr>
                      <a:r>
                        <a:rPr lang="zh-CN" altLang="en-US" sz="2600" b="0" kern="1200" baseline="0" dirty="0" smtClean="0">
                          <a:solidFill>
                            <a:schemeClr val="dk1"/>
                          </a:solidFill>
                          <a:latin typeface="华文楷体" pitchFamily="2" charset="-122"/>
                          <a:ea typeface="华文楷体" pitchFamily="2" charset="-122"/>
                          <a:cs typeface="+mn-cs"/>
                        </a:rPr>
                        <a:t>作为副业；作为兼职</a:t>
                      </a:r>
                    </a:p>
                  </a:txBody>
                  <a:tcPr marL="68580" marR="68580" marT="0" marB="0"/>
                </a:tc>
              </a:tr>
              <a:tr h="433348">
                <a:tc>
                  <a:txBody>
                    <a:bodyPr/>
                    <a:lstStyle/>
                    <a:p>
                      <a:r>
                        <a:rPr lang="en-US" altLang="zh-CN" sz="2600" kern="1200" dirty="0" smtClean="0">
                          <a:solidFill>
                            <a:schemeClr val="dk1"/>
                          </a:solidFill>
                          <a:latin typeface="Helvetica"/>
                          <a:ea typeface="+mn-ea"/>
                          <a:cs typeface="+mn-cs"/>
                        </a:rPr>
                        <a:t>3. get / come to the point </a:t>
                      </a:r>
                      <a:endParaRPr lang="en-US" altLang="zh-CN" sz="2600" kern="1200" dirty="0">
                        <a:solidFill>
                          <a:schemeClr val="dk1"/>
                        </a:solidFill>
                        <a:latin typeface="Helvetica"/>
                        <a:ea typeface="+mn-ea"/>
                        <a:cs typeface="+mn-cs"/>
                      </a:endParaRPr>
                    </a:p>
                  </a:txBody>
                  <a:tcPr marL="68580" marR="68580" marT="0" marB="0"/>
                </a:tc>
                <a:tc>
                  <a:txBody>
                    <a:bodyPr/>
                    <a:lstStyle/>
                    <a:p>
                      <a:pPr marL="0" marR="0" lvl="0" indent="0" algn="l" defTabSz="914400" rtl="0" eaLnBrk="1" fontAlgn="base" latinLnBrk="0" hangingPunct="1">
                        <a:lnSpc>
                          <a:spcPct val="125000"/>
                        </a:lnSpc>
                        <a:spcBef>
                          <a:spcPts val="375"/>
                        </a:spcBef>
                        <a:spcAft>
                          <a:spcPts val="375"/>
                        </a:spcAft>
                        <a:buClr>
                          <a:schemeClr val="tx2"/>
                        </a:buClr>
                        <a:buSzPct val="115000"/>
                        <a:buFont typeface="Wingdings" pitchFamily="2" charset="2"/>
                        <a:buNone/>
                        <a:tabLst/>
                        <a:defRPr/>
                      </a:pPr>
                      <a:r>
                        <a:rPr lang="zh-CN" altLang="en-US" sz="2600" b="0" kern="1200" baseline="0" dirty="0" smtClean="0">
                          <a:solidFill>
                            <a:schemeClr val="dk1"/>
                          </a:solidFill>
                          <a:latin typeface="华文楷体" pitchFamily="2" charset="-122"/>
                          <a:ea typeface="华文楷体" pitchFamily="2" charset="-122"/>
                          <a:cs typeface="+mn-cs"/>
                        </a:rPr>
                        <a:t>切入主题</a:t>
                      </a:r>
                    </a:p>
                  </a:txBody>
                  <a:tcPr marL="68580" marR="68580" marT="0" marB="0"/>
                </a:tc>
              </a:tr>
              <a:tr h="433348">
                <a:tc>
                  <a:txBody>
                    <a:bodyPr/>
                    <a:lstStyle/>
                    <a:p>
                      <a:r>
                        <a:rPr lang="en-US" altLang="zh-CN" sz="2600" kern="1200" dirty="0" smtClean="0">
                          <a:solidFill>
                            <a:schemeClr val="dk1"/>
                          </a:solidFill>
                          <a:latin typeface="Helvetica"/>
                          <a:ea typeface="+mn-ea"/>
                          <a:cs typeface="+mn-cs"/>
                        </a:rPr>
                        <a:t>4. hedge … in with / by … </a:t>
                      </a:r>
                      <a:endParaRPr lang="en-US" altLang="zh-CN" sz="2600" kern="1200" dirty="0">
                        <a:solidFill>
                          <a:schemeClr val="dk1"/>
                        </a:solidFill>
                        <a:latin typeface="Helvetica"/>
                        <a:ea typeface="+mn-ea"/>
                        <a:cs typeface="+mn-cs"/>
                      </a:endParaRPr>
                    </a:p>
                  </a:txBody>
                  <a:tcPr marL="68580" marR="68580" marT="0" marB="0"/>
                </a:tc>
                <a:tc>
                  <a:txBody>
                    <a:bodyPr/>
                    <a:lstStyle/>
                    <a:p>
                      <a:pPr marL="0" marR="0" lvl="0" indent="0" algn="l" defTabSz="914400" rtl="0" eaLnBrk="1" fontAlgn="base" latinLnBrk="0" hangingPunct="1">
                        <a:lnSpc>
                          <a:spcPct val="125000"/>
                        </a:lnSpc>
                        <a:spcBef>
                          <a:spcPts val="375"/>
                        </a:spcBef>
                        <a:spcAft>
                          <a:spcPts val="375"/>
                        </a:spcAft>
                        <a:buClr>
                          <a:schemeClr val="tx2"/>
                        </a:buClr>
                        <a:buSzPct val="115000"/>
                        <a:buFont typeface="Wingdings" pitchFamily="2" charset="2"/>
                        <a:buNone/>
                        <a:tabLst/>
                        <a:defRPr/>
                      </a:pPr>
                      <a:r>
                        <a:rPr lang="zh-CN" altLang="en-US" sz="2600" b="0" kern="1200" baseline="0" dirty="0" smtClean="0">
                          <a:solidFill>
                            <a:schemeClr val="dk1"/>
                          </a:solidFill>
                          <a:latin typeface="华文楷体" pitchFamily="2" charset="-122"/>
                          <a:ea typeface="华文楷体" pitchFamily="2" charset="-122"/>
                          <a:cs typeface="+mn-cs"/>
                        </a:rPr>
                        <a:t>以</a:t>
                      </a:r>
                      <a:r>
                        <a:rPr lang="en-US" altLang="en-US" sz="2600" b="0" kern="1200" baseline="0" dirty="0" smtClean="0">
                          <a:solidFill>
                            <a:schemeClr val="dk1"/>
                          </a:solidFill>
                          <a:latin typeface="华文楷体" pitchFamily="2" charset="-122"/>
                          <a:ea typeface="华文楷体" pitchFamily="2" charset="-122"/>
                          <a:cs typeface="+mn-cs"/>
                        </a:rPr>
                        <a:t>……</a:t>
                      </a:r>
                      <a:r>
                        <a:rPr lang="zh-CN" altLang="en-US" sz="2600" b="0" kern="1200" baseline="0" dirty="0" smtClean="0">
                          <a:solidFill>
                            <a:schemeClr val="dk1"/>
                          </a:solidFill>
                          <a:latin typeface="华文楷体" pitchFamily="2" charset="-122"/>
                          <a:ea typeface="华文楷体" pitchFamily="2" charset="-122"/>
                          <a:cs typeface="+mn-cs"/>
                        </a:rPr>
                        <a:t>限制某人（的自由、    机会等）； 包围；围住</a:t>
                      </a:r>
                    </a:p>
                  </a:txBody>
                  <a:tcPr marL="68580" marR="68580" marT="0" marB="0"/>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5. be representative of</a:t>
                      </a:r>
                      <a:endParaRPr lang="zh-CN" altLang="zh-CN" sz="2600" kern="1200" dirty="0" smtClean="0">
                        <a:solidFill>
                          <a:schemeClr val="dk1"/>
                        </a:solidFill>
                        <a:latin typeface="Helvetica"/>
                        <a:ea typeface="+mn-ea"/>
                        <a:cs typeface="+mn-cs"/>
                      </a:endParaRPr>
                    </a:p>
                  </a:txBody>
                  <a:tcPr marL="68580" marR="68580" marT="0" marB="0"/>
                </a:tc>
                <a:tc>
                  <a:txBody>
                    <a:bodyPr/>
                    <a:lstStyle/>
                    <a:p>
                      <a:pPr marL="0" marR="0" lvl="0" indent="0" algn="l" defTabSz="914400" rtl="0" eaLnBrk="1" fontAlgn="base" latinLnBrk="0" hangingPunct="1">
                        <a:lnSpc>
                          <a:spcPct val="125000"/>
                        </a:lnSpc>
                        <a:spcBef>
                          <a:spcPts val="375"/>
                        </a:spcBef>
                        <a:spcAft>
                          <a:spcPts val="375"/>
                        </a:spcAft>
                        <a:buClr>
                          <a:schemeClr val="tx2"/>
                        </a:buClr>
                        <a:buSzPct val="115000"/>
                        <a:buFont typeface="Wingdings" pitchFamily="2" charset="2"/>
                        <a:buNone/>
                        <a:tabLst/>
                        <a:defRPr/>
                      </a:pPr>
                      <a:r>
                        <a:rPr lang="zh-CN" altLang="en-US" sz="2600" b="0" kern="1200" baseline="0" dirty="0" smtClean="0">
                          <a:solidFill>
                            <a:schemeClr val="dk1"/>
                          </a:solidFill>
                          <a:latin typeface="华文楷体" pitchFamily="2" charset="-122"/>
                          <a:ea typeface="华文楷体" pitchFamily="2" charset="-122"/>
                          <a:cs typeface="+mn-cs"/>
                        </a:rPr>
                        <a:t>有代表性的；代表</a:t>
                      </a:r>
                      <a:r>
                        <a:rPr lang="en-US" altLang="en-US" sz="2600" b="0" kern="1200" baseline="0" dirty="0" smtClean="0">
                          <a:solidFill>
                            <a:schemeClr val="dk1"/>
                          </a:solidFill>
                          <a:latin typeface="华文楷体" pitchFamily="2" charset="-122"/>
                          <a:ea typeface="华文楷体" pitchFamily="2" charset="-122"/>
                          <a:cs typeface="+mn-cs"/>
                        </a:rPr>
                        <a:t>……</a:t>
                      </a:r>
                      <a:r>
                        <a:rPr lang="zh-CN" altLang="en-US" sz="2600" b="0" kern="1200" baseline="0" dirty="0" smtClean="0">
                          <a:solidFill>
                            <a:schemeClr val="dk1"/>
                          </a:solidFill>
                          <a:latin typeface="华文楷体" pitchFamily="2" charset="-122"/>
                          <a:ea typeface="华文楷体" pitchFamily="2" charset="-122"/>
                          <a:cs typeface="+mn-cs"/>
                        </a:rPr>
                        <a:t>的</a:t>
                      </a:r>
                      <a:endParaRPr lang="en-US" altLang="zh-CN" sz="2600" b="0" kern="1200" baseline="0" dirty="0" smtClean="0">
                        <a:solidFill>
                          <a:schemeClr val="dk1"/>
                        </a:solidFill>
                        <a:latin typeface="华文楷体" pitchFamily="2" charset="-122"/>
                        <a:ea typeface="华文楷体" pitchFamily="2" charset="-122"/>
                        <a:cs typeface="+mn-cs"/>
                      </a:endParaRPr>
                    </a:p>
                  </a:txBody>
                  <a:tcPr marL="68580" marR="68580" marT="0" marB="0"/>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6.</a:t>
                      </a:r>
                      <a:r>
                        <a:rPr lang="en-US" altLang="zh-CN" sz="2600" kern="1200" baseline="0" dirty="0" smtClean="0">
                          <a:solidFill>
                            <a:schemeClr val="dk1"/>
                          </a:solidFill>
                          <a:latin typeface="Helvetica"/>
                          <a:ea typeface="+mn-ea"/>
                          <a:cs typeface="+mn-cs"/>
                        </a:rPr>
                        <a:t> </a:t>
                      </a:r>
                      <a:r>
                        <a:rPr lang="en-US" altLang="zh-CN" sz="2600" kern="1200" dirty="0" smtClean="0">
                          <a:solidFill>
                            <a:schemeClr val="dk1"/>
                          </a:solidFill>
                          <a:latin typeface="Helvetica"/>
                          <a:ea typeface="+mn-ea"/>
                          <a:cs typeface="+mn-cs"/>
                        </a:rPr>
                        <a:t>if</a:t>
                      </a:r>
                      <a:r>
                        <a:rPr lang="en-US" altLang="zh-CN" sz="2600" kern="1200" baseline="0" dirty="0" smtClean="0">
                          <a:solidFill>
                            <a:schemeClr val="dk1"/>
                          </a:solidFill>
                          <a:latin typeface="Helvetica"/>
                          <a:ea typeface="+mn-ea"/>
                          <a:cs typeface="+mn-cs"/>
                        </a:rPr>
                        <a:t> anything</a:t>
                      </a:r>
                      <a:r>
                        <a:rPr lang="en-US" altLang="zh-CN" sz="2600" kern="1200" dirty="0" smtClean="0">
                          <a:solidFill>
                            <a:schemeClr val="dk1"/>
                          </a:solidFill>
                          <a:latin typeface="Helvetica"/>
                          <a:ea typeface="+mn-ea"/>
                          <a:cs typeface="+mn-cs"/>
                        </a:rPr>
                        <a:t> </a:t>
                      </a:r>
                      <a:endParaRPr lang="zh-CN" altLang="zh-CN" sz="2600" kern="1200" dirty="0" smtClean="0">
                        <a:solidFill>
                          <a:schemeClr val="dk1"/>
                        </a:solidFill>
                        <a:latin typeface="Helvetica"/>
                        <a:ea typeface="+mn-ea"/>
                        <a:cs typeface="+mn-cs"/>
                      </a:endParaRPr>
                    </a:p>
                  </a:txBody>
                  <a:tcPr marL="68580" marR="68580" marT="0" marB="0"/>
                </a:tc>
                <a:tc>
                  <a:txBody>
                    <a:bodyPr/>
                    <a:lstStyle/>
                    <a:p>
                      <a:pPr marL="0" marR="0" lvl="0" indent="0" algn="l" defTabSz="914400" rtl="0" eaLnBrk="1" fontAlgn="base" latinLnBrk="0" hangingPunct="1">
                        <a:lnSpc>
                          <a:spcPct val="125000"/>
                        </a:lnSpc>
                        <a:spcBef>
                          <a:spcPts val="375"/>
                        </a:spcBef>
                        <a:spcAft>
                          <a:spcPts val="375"/>
                        </a:spcAft>
                        <a:buClr>
                          <a:schemeClr val="tx2"/>
                        </a:buClr>
                        <a:buSzPct val="115000"/>
                        <a:buFont typeface="Wingdings" pitchFamily="2" charset="2"/>
                        <a:buNone/>
                        <a:tabLst/>
                        <a:defRPr/>
                      </a:pPr>
                      <a:r>
                        <a:rPr lang="zh-CN" altLang="en-US" sz="2600" b="0" kern="1200" baseline="0" dirty="0" smtClean="0">
                          <a:solidFill>
                            <a:schemeClr val="dk1"/>
                          </a:solidFill>
                          <a:latin typeface="华文楷体" pitchFamily="2" charset="-122"/>
                          <a:ea typeface="华文楷体" pitchFamily="2" charset="-122"/>
                          <a:cs typeface="+mn-cs"/>
                        </a:rPr>
                        <a:t>如果有什么不同；甚至正  相反；甚至还不如说</a:t>
                      </a:r>
                    </a:p>
                  </a:txBody>
                  <a:tcPr marL="68580" marR="68580" marT="0" marB="0"/>
                </a:tc>
              </a:tr>
            </a:tbl>
          </a:graphicData>
        </a:graphic>
      </p:graphicFrame>
      <p:pic>
        <p:nvPicPr>
          <p:cNvPr id="44064" name="Picture 3" descr="H:\2015年修改\图片13.jpg"/>
          <p:cNvPicPr>
            <a:picLocks noChangeAspect="1" noChangeArrowheads="1"/>
          </p:cNvPicPr>
          <p:nvPr/>
        </p:nvPicPr>
        <p:blipFill>
          <a:blip r:embed="rId3"/>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srcRect l="7698" t="13989"/>
          <a:stretch>
            <a:fillRect/>
          </a:stretch>
        </p:blipFill>
        <p:spPr bwMode="auto">
          <a:xfrm>
            <a:off x="428625" y="1959579"/>
            <a:ext cx="8296275" cy="4776184"/>
          </a:xfrm>
          <a:prstGeom prst="rect">
            <a:avLst/>
          </a:prstGeom>
          <a:noFill/>
          <a:ln w="9525">
            <a:noFill/>
            <a:miter lim="800000"/>
            <a:headEnd/>
            <a:tailEnd/>
          </a:ln>
        </p:spPr>
      </p:pic>
      <p:sp>
        <p:nvSpPr>
          <p:cNvPr id="8" name="TextBox 7"/>
          <p:cNvSpPr txBox="1">
            <a:spLocks noChangeArrowheads="1"/>
          </p:cNvSpPr>
          <p:nvPr/>
        </p:nvSpPr>
        <p:spPr bwMode="auto">
          <a:xfrm>
            <a:off x="1387470" y="1454995"/>
            <a:ext cx="2541588" cy="830997"/>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与……有联系</a:t>
            </a:r>
          </a:p>
          <a:p>
            <a:pPr lvl="0"/>
            <a:endParaRPr lang="zh-CN" altLang="en-US" sz="2400" b="1" dirty="0">
              <a:solidFill>
                <a:srgbClr val="000000"/>
              </a:solidFill>
              <a:latin typeface="华文楷体" pitchFamily="2" charset="-122"/>
              <a:ea typeface="华文楷体" pitchFamily="2" charset="-122"/>
            </a:endParaRPr>
          </a:p>
        </p:txBody>
      </p:sp>
      <p:sp>
        <p:nvSpPr>
          <p:cNvPr id="13" name="文本框 5"/>
          <p:cNvSpPr txBox="1"/>
          <p:nvPr/>
        </p:nvSpPr>
        <p:spPr>
          <a:xfrm>
            <a:off x="958851" y="4263102"/>
            <a:ext cx="5327661" cy="523220"/>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8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latin typeface="+mn-lt"/>
                <a:ea typeface="+mn-ea"/>
              </a:rPr>
              <a:t>an accident / blame / be attached to</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00100" y="4786322"/>
            <a:ext cx="6643709" cy="2640723"/>
          </a:xfrm>
          <a:prstGeom prst="rect">
            <a:avLst/>
          </a:prstGeom>
          <a:noFill/>
          <a:ln w="9525">
            <a:noFill/>
            <a:miter lim="800000"/>
            <a:headEnd/>
            <a:tailEnd/>
          </a:ln>
        </p:spPr>
        <p:txBody>
          <a:bodyPr wrap="square">
            <a:spAutoFit/>
          </a:bodyPr>
          <a:lstStyle/>
          <a:p>
            <a:r>
              <a:rPr kumimoji="1" lang="en-US" altLang="zh-CN" sz="2800" dirty="0" smtClean="0">
                <a:latin typeface="Helvetica"/>
              </a:rPr>
              <a:t>Don’t worry because it was </a:t>
            </a:r>
            <a:r>
              <a:rPr kumimoji="1" lang="en-US" altLang="zh-CN" sz="2800" b="1" i="1" dirty="0" smtClean="0">
                <a:solidFill>
                  <a:srgbClr val="FF6600"/>
                </a:solidFill>
                <a:latin typeface="Helvetica"/>
              </a:rPr>
              <a:t>an accident  </a:t>
            </a:r>
            <a:r>
              <a:rPr kumimoji="1" lang="en-US" altLang="zh-CN" sz="2800" dirty="0" smtClean="0">
                <a:latin typeface="Helvetica"/>
              </a:rPr>
              <a:t>and no</a:t>
            </a:r>
            <a:r>
              <a:rPr kumimoji="1" lang="en-US" altLang="zh-CN" sz="2800" b="1" i="1" dirty="0" smtClean="0">
                <a:solidFill>
                  <a:srgbClr val="FF6600"/>
                </a:solidFill>
                <a:latin typeface="Helvetica"/>
              </a:rPr>
              <a:t> blame is attached to students</a:t>
            </a:r>
            <a:r>
              <a:rPr kumimoji="1" lang="en-US" altLang="zh-CN" sz="2800" dirty="0" smtClean="0">
                <a:latin typeface="Helvetica"/>
              </a:rPr>
              <a:t>.</a:t>
            </a:r>
            <a:endParaRPr kumimoji="1" lang="zh-CN" altLang="en-US" sz="2800" dirty="0" smtClean="0">
              <a:latin typeface="Helvetica"/>
            </a:endParaRPr>
          </a:p>
          <a:p>
            <a:pPr>
              <a:lnSpc>
                <a:spcPct val="120000"/>
              </a:lnSpc>
              <a:spcBef>
                <a:spcPct val="50000"/>
              </a:spcBef>
            </a:pPr>
            <a:endParaRPr kumimoji="1" lang="en-US" altLang="zh-CN" sz="2400" dirty="0">
              <a:latin typeface="Helvetica"/>
            </a:endParaRPr>
          </a:p>
          <a:p>
            <a:pPr>
              <a:lnSpc>
                <a:spcPct val="120000"/>
              </a:lnSpc>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419755" y="1436359"/>
            <a:ext cx="3367087" cy="492443"/>
          </a:xfrm>
          <a:prstGeom prst="rect">
            <a:avLst/>
          </a:prstGeom>
          <a:noFill/>
          <a:ln w="9525">
            <a:noFill/>
            <a:miter lim="800000"/>
            <a:headEnd/>
            <a:tailEnd/>
          </a:ln>
        </p:spPr>
        <p:txBody>
          <a:bodyPr wrap="square">
            <a:spAutoFit/>
          </a:bodyPr>
          <a:lstStyle/>
          <a:p>
            <a:pPr>
              <a:spcBef>
                <a:spcPct val="50000"/>
              </a:spcBef>
            </a:pPr>
            <a:r>
              <a:rPr lang="en-US" altLang="zh-CN" sz="2600" b="1" dirty="0" smtClean="0">
                <a:latin typeface="Helvetica"/>
              </a:rPr>
              <a:t>be attached to</a:t>
            </a:r>
            <a:endParaRPr lang="en-US" altLang="zh-CN" sz="2600" b="1" dirty="0">
              <a:latin typeface="Helvetica"/>
            </a:endParaRPr>
          </a:p>
        </p:txBody>
      </p:sp>
      <p:sp>
        <p:nvSpPr>
          <p:cNvPr id="2" name="TextBox 1"/>
          <p:cNvSpPr txBox="1"/>
          <p:nvPr/>
        </p:nvSpPr>
        <p:spPr>
          <a:xfrm>
            <a:off x="3716338" y="1500174"/>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413" y="2500306"/>
            <a:ext cx="18272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28662" y="2928934"/>
            <a:ext cx="6715147" cy="1323439"/>
          </a:xfrm>
          <a:prstGeom prst="rect">
            <a:avLst/>
          </a:prstGeom>
          <a:noFill/>
          <a:ln w="9525">
            <a:noFill/>
            <a:miter lim="800000"/>
            <a:headEnd/>
            <a:tailEnd/>
          </a:ln>
        </p:spPr>
        <p:txBody>
          <a:bodyPr wrap="square">
            <a:spAutoFit/>
          </a:bodyPr>
          <a:lstStyle/>
          <a:p>
            <a:r>
              <a:rPr lang="zh-CN" altLang="en-US" sz="2800" dirty="0" smtClean="0">
                <a:latin typeface="华文行楷" pitchFamily="2" charset="-122"/>
                <a:ea typeface="华文行楷" pitchFamily="2" charset="-122"/>
              </a:rPr>
              <a:t>不要担心，因为这仅是意外，学生不应该受到指责。</a:t>
            </a:r>
            <a:endParaRPr lang="en-US" altLang="zh-CN" sz="2800" dirty="0" smtClean="0">
              <a:latin typeface="华文行楷" pitchFamily="2" charset="-122"/>
              <a:ea typeface="华文行楷" pitchFamily="2" charset="-122"/>
            </a:endParaRPr>
          </a:p>
          <a:p>
            <a:endParaRPr lang="zh-CN" altLang="en-US" sz="2400" dirty="0">
              <a:latin typeface="华文行楷" pitchFamily="2" charset="-122"/>
              <a:ea typeface="华文行楷" pitchFamily="2" charset="-122"/>
            </a:endParaRPr>
          </a:p>
        </p:txBody>
      </p:sp>
      <p:sp>
        <p:nvSpPr>
          <p:cNvPr id="25" name="TextBox 24"/>
          <p:cNvSpPr txBox="1"/>
          <p:nvPr/>
        </p:nvSpPr>
        <p:spPr>
          <a:xfrm>
            <a:off x="928688" y="3857628"/>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45070" name="Picture 3" descr="H:\2015年修改\图片13.jpg"/>
          <p:cNvPicPr>
            <a:picLocks noChangeAspect="1" noChangeArrowheads="1"/>
          </p:cNvPicPr>
          <p:nvPr/>
        </p:nvPicPr>
        <p:blipFill>
          <a:blip r:embed="rId4"/>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538163" y="1857365"/>
            <a:ext cx="8296275" cy="5000660"/>
          </a:xfrm>
          <a:prstGeom prst="rect">
            <a:avLst/>
          </a:prstGeom>
          <a:noFill/>
          <a:ln w="9525">
            <a:noFill/>
            <a:miter lim="800000"/>
            <a:headEnd/>
            <a:tailEnd/>
          </a:ln>
        </p:spPr>
      </p:pic>
      <p:sp>
        <p:nvSpPr>
          <p:cNvPr id="8" name="TextBox 7"/>
          <p:cNvSpPr txBox="1">
            <a:spLocks noChangeArrowheads="1"/>
          </p:cNvSpPr>
          <p:nvPr/>
        </p:nvSpPr>
        <p:spPr bwMode="auto">
          <a:xfrm>
            <a:off x="1708141" y="1097805"/>
            <a:ext cx="1649413" cy="830997"/>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作为副业；作为兼职</a:t>
            </a:r>
          </a:p>
        </p:txBody>
      </p:sp>
      <p:sp>
        <p:nvSpPr>
          <p:cNvPr id="13" name="文本框 5"/>
          <p:cNvSpPr txBox="1"/>
          <p:nvPr/>
        </p:nvSpPr>
        <p:spPr>
          <a:xfrm>
            <a:off x="1271587" y="4263102"/>
            <a:ext cx="4800611" cy="523220"/>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800" dirty="0" smtClean="0">
                <a:solidFill>
                  <a:srgbClr val="0D0A10"/>
                </a:solidFill>
                <a:latin typeface="Helvetica"/>
                <a:ea typeface="+mn-ea"/>
              </a:rPr>
              <a:t>(</a:t>
            </a:r>
            <a:r>
              <a:rPr kumimoji="1" lang="en-US" altLang="zh-CN" sz="2800" dirty="0" smtClean="0">
                <a:solidFill>
                  <a:srgbClr val="0D0A10"/>
                </a:solidFill>
                <a:latin typeface="+mn-lt"/>
                <a:ea typeface="+mn-ea"/>
              </a:rPr>
              <a:t>make sculptures </a:t>
            </a:r>
            <a:r>
              <a:rPr lang="en-US" altLang="zh-CN" sz="2800" dirty="0" smtClean="0">
                <a:latin typeface="+mn-lt"/>
                <a:ea typeface="+mn-ea"/>
              </a:rPr>
              <a:t>/ on the side)</a:t>
            </a:r>
            <a:endParaRPr lang="en-US" altLang="zh-CN" sz="2800" dirty="0">
              <a:latin typeface="+mn-lt"/>
              <a:ea typeface="+mn-ea"/>
            </a:endParaRPr>
          </a:p>
        </p:txBody>
      </p:sp>
      <p:sp>
        <p:nvSpPr>
          <p:cNvPr id="14" name="TextBox 8"/>
          <p:cNvSpPr txBox="1">
            <a:spLocks noChangeArrowheads="1"/>
          </p:cNvSpPr>
          <p:nvPr/>
        </p:nvSpPr>
        <p:spPr bwMode="auto">
          <a:xfrm>
            <a:off x="1271588" y="4929198"/>
            <a:ext cx="6600825" cy="2062103"/>
          </a:xfrm>
          <a:prstGeom prst="rect">
            <a:avLst/>
          </a:prstGeom>
          <a:noFill/>
          <a:ln w="9525">
            <a:noFill/>
            <a:miter lim="800000"/>
            <a:headEnd/>
            <a:tailEnd/>
          </a:ln>
        </p:spPr>
        <p:txBody>
          <a:bodyPr wrap="square">
            <a:spAutoFit/>
          </a:bodyPr>
          <a:lstStyle/>
          <a:p>
            <a:r>
              <a:rPr kumimoji="1" lang="en-US" altLang="zh-CN" sz="2800" dirty="0" smtClean="0">
                <a:latin typeface="Helvetica"/>
              </a:rPr>
              <a:t>Her husband is a doctor who </a:t>
            </a:r>
            <a:r>
              <a:rPr kumimoji="1" lang="en-US" altLang="zh-CN" sz="2800" b="1" i="1" dirty="0" smtClean="0">
                <a:solidFill>
                  <a:srgbClr val="FF6600"/>
                </a:solidFill>
                <a:latin typeface="Helvetica"/>
              </a:rPr>
              <a:t>makes sculptures</a:t>
            </a:r>
            <a:r>
              <a:rPr kumimoji="1" lang="en-US" altLang="zh-CN" sz="2800" dirty="0" smtClean="0">
                <a:latin typeface="Helvetica"/>
              </a:rPr>
              <a:t> </a:t>
            </a:r>
            <a:r>
              <a:rPr kumimoji="1" lang="en-US" altLang="zh-CN" sz="2800" b="1" i="1" dirty="0" smtClean="0">
                <a:solidFill>
                  <a:srgbClr val="FF6600"/>
                </a:solidFill>
                <a:latin typeface="Helvetica"/>
              </a:rPr>
              <a:t>on the side</a:t>
            </a:r>
            <a:r>
              <a:rPr lang="en-US" altLang="zh-CN" sz="2800" i="1" dirty="0" smtClean="0"/>
              <a:t>. </a:t>
            </a:r>
            <a:endParaRPr kumimoji="1" lang="zh-CN" altLang="en-US" sz="2800" dirty="0" smtClean="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357818" y="1285860"/>
            <a:ext cx="2090757" cy="492443"/>
          </a:xfrm>
          <a:prstGeom prst="rect">
            <a:avLst/>
          </a:prstGeom>
          <a:noFill/>
          <a:ln w="9525" algn="ctr">
            <a:noFill/>
            <a:miter lim="800000"/>
            <a:headEnd/>
            <a:tailEnd/>
          </a:ln>
        </p:spPr>
        <p:txBody>
          <a:bodyPr wrap="square">
            <a:spAutoFit/>
          </a:bodyPr>
          <a:lstStyle/>
          <a:p>
            <a:r>
              <a:rPr lang="en-US" altLang="zh-CN" sz="2600" b="1" dirty="0" smtClean="0">
                <a:latin typeface="Helvetica"/>
              </a:rPr>
              <a:t>on the side</a:t>
            </a:r>
            <a:endParaRPr lang="en-US" altLang="zh-CN" sz="2600" b="1" dirty="0">
              <a:latin typeface="Helvetica"/>
            </a:endParaRPr>
          </a:p>
        </p:txBody>
      </p:sp>
      <p:sp>
        <p:nvSpPr>
          <p:cNvPr id="2" name="TextBox 1"/>
          <p:cNvSpPr txBox="1"/>
          <p:nvPr/>
        </p:nvSpPr>
        <p:spPr>
          <a:xfrm>
            <a:off x="3687763" y="135729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428868"/>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024372"/>
            <a:ext cx="7000924" cy="1261884"/>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800" dirty="0" smtClean="0">
                <a:latin typeface="华文行楷" pitchFamily="2" charset="-122"/>
                <a:ea typeface="华文行楷" pitchFamily="2" charset="-122"/>
              </a:rPr>
              <a:t>她的丈夫是个医生，业余时间做些雕塑。</a:t>
            </a:r>
            <a:endParaRPr lang="en-US" altLang="zh-CN" sz="2800" dirty="0" smtClean="0">
              <a:latin typeface="华文行楷" pitchFamily="2" charset="-122"/>
              <a:ea typeface="华文行楷" pitchFamily="2" charset="-122"/>
            </a:endParaRPr>
          </a:p>
          <a:p>
            <a:pPr fontAlgn="auto">
              <a:spcBef>
                <a:spcPts val="0"/>
              </a:spcBef>
              <a:spcAft>
                <a:spcPts val="0"/>
              </a:spcAft>
              <a:defRPr/>
            </a:pPr>
            <a:endParaRPr lang="zh-CN" altLang="en-US" sz="2400" dirty="0" smtClean="0">
              <a:latin typeface="华文行楷" pitchFamily="2" charset="-122"/>
              <a:ea typeface="华文行楷" pitchFamily="2" charset="-122"/>
            </a:endParaRPr>
          </a:p>
          <a:p>
            <a:pPr fontAlgn="auto">
              <a:spcBef>
                <a:spcPts val="0"/>
              </a:spcBef>
              <a:spcAft>
                <a:spcPts val="0"/>
              </a:spcAft>
              <a:defRPr/>
            </a:pPr>
            <a:endParaRPr lang="zh-CN" altLang="en-US" sz="2400" dirty="0">
              <a:latin typeface="华文行楷" pitchFamily="2" charset="-122"/>
              <a:ea typeface="华文行楷" pitchFamily="2" charset="-122"/>
            </a:endParaRPr>
          </a:p>
        </p:txBody>
      </p:sp>
      <p:sp>
        <p:nvSpPr>
          <p:cNvPr id="25" name="TextBox 24"/>
          <p:cNvSpPr txBox="1"/>
          <p:nvPr/>
        </p:nvSpPr>
        <p:spPr>
          <a:xfrm>
            <a:off x="1208075" y="365125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46094" name="Picture 3" descr="H:\2015年修改\图片13.jpg"/>
          <p:cNvPicPr>
            <a:picLocks noChangeAspect="1" noChangeArrowheads="1"/>
          </p:cNvPicPr>
          <p:nvPr/>
        </p:nvPicPr>
        <p:blipFill>
          <a:blip r:embed="rId3"/>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571472" y="2000240"/>
            <a:ext cx="7858180" cy="4700227"/>
          </a:xfrm>
          <a:prstGeom prst="rect">
            <a:avLst/>
          </a:prstGeom>
          <a:noFill/>
          <a:ln w="9525">
            <a:noFill/>
            <a:miter lim="800000"/>
            <a:headEnd/>
            <a:tailEnd/>
          </a:ln>
        </p:spPr>
      </p:pic>
      <p:sp>
        <p:nvSpPr>
          <p:cNvPr id="8" name="TextBox 7"/>
          <p:cNvSpPr txBox="1">
            <a:spLocks noChangeArrowheads="1"/>
          </p:cNvSpPr>
          <p:nvPr/>
        </p:nvSpPr>
        <p:spPr bwMode="auto">
          <a:xfrm>
            <a:off x="1643042" y="1169243"/>
            <a:ext cx="1643074" cy="830997"/>
          </a:xfrm>
          <a:prstGeom prst="rect">
            <a:avLst/>
          </a:prstGeom>
          <a:noFill/>
          <a:ln w="9525">
            <a:noFill/>
            <a:miter lim="800000"/>
            <a:headEnd/>
            <a:tailEnd/>
          </a:ln>
        </p:spPr>
        <p:txBody>
          <a:bodyPr wrap="square">
            <a:spAutoFit/>
          </a:bodyPr>
          <a:lstStyle/>
          <a:p>
            <a:pPr lvl="0"/>
            <a:r>
              <a:rPr lang="zh-CN" altLang="en-US" sz="2400" b="1" dirty="0" smtClean="0">
                <a:solidFill>
                  <a:srgbClr val="000000"/>
                </a:solidFill>
                <a:latin typeface="华文楷体" pitchFamily="2" charset="-122"/>
                <a:ea typeface="华文楷体" pitchFamily="2" charset="-122"/>
              </a:rPr>
              <a:t>切入主题</a:t>
            </a:r>
          </a:p>
          <a:p>
            <a:endParaRPr lang="zh-CN" altLang="en-US" sz="2400" b="1" dirty="0">
              <a:solidFill>
                <a:srgbClr val="000000"/>
              </a:solidFill>
              <a:latin typeface="华文楷体" pitchFamily="2" charset="-122"/>
              <a:ea typeface="华文楷体" pitchFamily="2" charset="-122"/>
            </a:endParaRPr>
          </a:p>
        </p:txBody>
      </p:sp>
      <p:sp>
        <p:nvSpPr>
          <p:cNvPr id="13" name="文本框 5"/>
          <p:cNvSpPr txBox="1"/>
          <p:nvPr/>
        </p:nvSpPr>
        <p:spPr>
          <a:xfrm>
            <a:off x="1176528" y="4143380"/>
            <a:ext cx="6110116" cy="492443"/>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600" dirty="0" smtClean="0">
                <a:solidFill>
                  <a:srgbClr val="0D0A10"/>
                </a:solidFill>
                <a:latin typeface="Helvetica"/>
                <a:ea typeface="+mn-ea"/>
              </a:rPr>
              <a:t>(</a:t>
            </a:r>
            <a:r>
              <a:rPr kumimoji="1" lang="en-US" altLang="zh-CN" sz="2600" dirty="0" smtClean="0">
                <a:solidFill>
                  <a:srgbClr val="0D0A10"/>
                </a:solidFill>
                <a:latin typeface="+mn-lt"/>
                <a:ea typeface="+mn-ea"/>
              </a:rPr>
              <a:t>not</a:t>
            </a:r>
            <a:r>
              <a:rPr kumimoji="1" lang="en-US" altLang="zh-CN" sz="2600" dirty="0" smtClean="0">
                <a:solidFill>
                  <a:srgbClr val="0D0A10"/>
                </a:solidFill>
                <a:latin typeface="Helvetica"/>
                <a:ea typeface="+mn-ea"/>
              </a:rPr>
              <a:t> </a:t>
            </a:r>
            <a:r>
              <a:rPr kumimoji="1" lang="en-US" altLang="zh-CN" sz="2600" dirty="0" smtClean="0">
                <a:solidFill>
                  <a:srgbClr val="0D0A10"/>
                </a:solidFill>
                <a:latin typeface="+mn-lt"/>
                <a:ea typeface="+mn-ea"/>
              </a:rPr>
              <a:t>have much time </a:t>
            </a:r>
            <a:r>
              <a:rPr lang="en-US" altLang="zh-CN" sz="2600" dirty="0" smtClean="0">
                <a:latin typeface="+mn-lt"/>
                <a:ea typeface="+mn-ea"/>
              </a:rPr>
              <a:t>/ come to the point</a:t>
            </a:r>
            <a:r>
              <a:rPr kumimoji="1" lang="en-US" altLang="zh-CN" sz="2600" dirty="0" smtClean="0">
                <a:solidFill>
                  <a:srgbClr val="0D0A10"/>
                </a:solidFill>
                <a:latin typeface="Helvetica"/>
                <a:ea typeface="+mn-ea"/>
              </a:rPr>
              <a:t>)</a:t>
            </a:r>
            <a:endParaRPr lang="en-US" altLang="zh-CN" sz="2600" dirty="0">
              <a:solidFill>
                <a:srgbClr val="984807"/>
              </a:solidFill>
              <a:latin typeface="+mn-lt"/>
              <a:ea typeface="+mn-ea"/>
            </a:endParaRPr>
          </a:p>
        </p:txBody>
      </p:sp>
      <p:sp>
        <p:nvSpPr>
          <p:cNvPr id="14" name="TextBox 8"/>
          <p:cNvSpPr txBox="1">
            <a:spLocks noChangeArrowheads="1"/>
          </p:cNvSpPr>
          <p:nvPr/>
        </p:nvSpPr>
        <p:spPr bwMode="auto">
          <a:xfrm>
            <a:off x="1214414" y="4714884"/>
            <a:ext cx="6715125" cy="2616101"/>
          </a:xfrm>
          <a:prstGeom prst="rect">
            <a:avLst/>
          </a:prstGeom>
          <a:noFill/>
          <a:ln w="9525">
            <a:noFill/>
            <a:miter lim="800000"/>
            <a:headEnd/>
            <a:tailEnd/>
          </a:ln>
        </p:spPr>
        <p:txBody>
          <a:bodyPr wrap="square">
            <a:spAutoFit/>
          </a:bodyPr>
          <a:lstStyle/>
          <a:p>
            <a:r>
              <a:rPr kumimoji="1" lang="en-US" altLang="zh-CN" sz="2800" dirty="0" smtClean="0">
                <a:latin typeface="Helvetica"/>
              </a:rPr>
              <a:t>We </a:t>
            </a:r>
            <a:r>
              <a:rPr kumimoji="1" lang="en-US" altLang="zh-CN" sz="2800" b="1" i="1" dirty="0" smtClean="0">
                <a:solidFill>
                  <a:srgbClr val="FF6600"/>
                </a:solidFill>
                <a:latin typeface="Helvetica"/>
              </a:rPr>
              <a:t>don’t have much time</a:t>
            </a:r>
            <a:r>
              <a:rPr kumimoji="1" lang="en-US" altLang="zh-CN" sz="2800" dirty="0" smtClean="0">
                <a:latin typeface="Helvetica"/>
              </a:rPr>
              <a:t>, so I’ll </a:t>
            </a:r>
            <a:r>
              <a:rPr kumimoji="1" lang="en-US" altLang="zh-CN" sz="2800" b="1" i="1" dirty="0" smtClean="0">
                <a:solidFill>
                  <a:srgbClr val="FF6600"/>
                </a:solidFill>
                <a:latin typeface="Helvetica"/>
              </a:rPr>
              <a:t>come</a:t>
            </a:r>
            <a:r>
              <a:rPr kumimoji="1" lang="en-US" altLang="zh-CN" sz="2800" dirty="0" smtClean="0">
                <a:latin typeface="Helvetica"/>
              </a:rPr>
              <a:t> straight </a:t>
            </a:r>
            <a:r>
              <a:rPr kumimoji="1" lang="en-US" altLang="zh-CN" sz="2800" b="1" i="1" dirty="0" smtClean="0">
                <a:solidFill>
                  <a:srgbClr val="FF6600"/>
                </a:solidFill>
                <a:latin typeface="Helvetica"/>
              </a:rPr>
              <a:t>to the point</a:t>
            </a:r>
            <a:r>
              <a:rPr kumimoji="1" lang="en-US" altLang="zh-CN" sz="2800" dirty="0" smtClean="0">
                <a:latin typeface="Helvetica"/>
              </a:rPr>
              <a:t>.</a:t>
            </a:r>
            <a:endParaRPr kumimoji="1" lang="zh-CN" altLang="en-US" sz="2800" dirty="0" smtClean="0">
              <a:latin typeface="Helvetica"/>
            </a:endParaRPr>
          </a:p>
          <a:p>
            <a:pPr>
              <a:spcBef>
                <a:spcPct val="50000"/>
              </a:spcBef>
            </a:pPr>
            <a:endParaRPr kumimoji="1" lang="en-US" altLang="zh-CN" sz="2400" b="1" dirty="0">
              <a:solidFill>
                <a:srgbClr val="161616"/>
              </a:solidFill>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429304" y="1142984"/>
            <a:ext cx="2786034" cy="892552"/>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get / come to the point </a:t>
            </a:r>
            <a:endParaRPr lang="en-US" altLang="zh-CN" sz="2600" b="1" dirty="0">
              <a:latin typeface="Helvetica"/>
            </a:endParaRPr>
          </a:p>
        </p:txBody>
      </p:sp>
      <p:sp>
        <p:nvSpPr>
          <p:cNvPr id="2" name="TextBox 1"/>
          <p:cNvSpPr txBox="1"/>
          <p:nvPr/>
        </p:nvSpPr>
        <p:spPr>
          <a:xfrm>
            <a:off x="3687763" y="135729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38" y="2500306"/>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39" y="3071810"/>
            <a:ext cx="6072205" cy="523220"/>
          </a:xfrm>
          <a:prstGeom prst="rect">
            <a:avLst/>
          </a:prstGeom>
          <a:noFill/>
          <a:ln w="9525">
            <a:noFill/>
            <a:miter lim="800000"/>
            <a:headEnd/>
            <a:tailEnd/>
          </a:ln>
        </p:spPr>
        <p:txBody>
          <a:bodyPr wrap="square">
            <a:spAutoFit/>
          </a:bodyPr>
          <a:lstStyle/>
          <a:p>
            <a:r>
              <a:rPr lang="zh-CN" altLang="en-US" sz="2800" dirty="0" smtClean="0">
                <a:latin typeface="华文行楷" pitchFamily="2" charset="-122"/>
                <a:ea typeface="华文行楷" pitchFamily="2" charset="-122"/>
              </a:rPr>
              <a:t>我们时间不多，所以我就直入主题吧。</a:t>
            </a:r>
            <a:endParaRPr lang="zh-CN" altLang="en-US" sz="2800" dirty="0">
              <a:latin typeface="华文行楷" pitchFamily="2" charset="-122"/>
              <a:ea typeface="华文行楷" pitchFamily="2" charset="-122"/>
            </a:endParaRPr>
          </a:p>
        </p:txBody>
      </p:sp>
      <p:sp>
        <p:nvSpPr>
          <p:cNvPr id="25" name="TextBox 24"/>
          <p:cNvSpPr txBox="1"/>
          <p:nvPr/>
        </p:nvSpPr>
        <p:spPr>
          <a:xfrm>
            <a:off x="1214438" y="3643314"/>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47118" name="Picture 3" descr="H:\2015年修改\图片13.jpg"/>
          <p:cNvPicPr>
            <a:picLocks noChangeAspect="1" noChangeArrowheads="1"/>
          </p:cNvPicPr>
          <p:nvPr/>
        </p:nvPicPr>
        <p:blipFill>
          <a:blip r:embed="rId3"/>
          <a:srcRect/>
          <a:stretch>
            <a:fillRect/>
          </a:stretch>
        </p:blipFill>
        <p:spPr bwMode="auto">
          <a:xfrm>
            <a:off x="0" y="-14290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847728" y="2428877"/>
            <a:ext cx="7939114" cy="4429123"/>
          </a:xfrm>
          <a:prstGeom prst="rect">
            <a:avLst/>
          </a:prstGeom>
          <a:noFill/>
          <a:ln w="9525">
            <a:noFill/>
            <a:miter lim="800000"/>
            <a:headEnd/>
            <a:tailEnd/>
          </a:ln>
        </p:spPr>
      </p:pic>
      <p:sp>
        <p:nvSpPr>
          <p:cNvPr id="8" name="TextBox 7"/>
          <p:cNvSpPr txBox="1">
            <a:spLocks noChangeArrowheads="1"/>
          </p:cNvSpPr>
          <p:nvPr/>
        </p:nvSpPr>
        <p:spPr bwMode="auto">
          <a:xfrm>
            <a:off x="785786" y="1142984"/>
            <a:ext cx="2857527" cy="1938992"/>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以</a:t>
            </a:r>
            <a:r>
              <a:rPr lang="en-US" altLang="en-US"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限制某人（的自由、机会等）； 包围；围住</a:t>
            </a:r>
          </a:p>
          <a:p>
            <a:endParaRPr lang="zh-CN" altLang="en-US" sz="2400" b="1" dirty="0" smtClean="0">
              <a:solidFill>
                <a:srgbClr val="000000"/>
              </a:solidFill>
              <a:latin typeface="华文楷体" pitchFamily="2" charset="-122"/>
              <a:ea typeface="华文楷体" pitchFamily="2" charset="-122"/>
            </a:endParaRPr>
          </a:p>
          <a:p>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12885" y="4467533"/>
            <a:ext cx="3773495"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kumimoji="1" lang="en-US" altLang="zh-CN" sz="2400" dirty="0" smtClean="0">
                <a:solidFill>
                  <a:srgbClr val="0D0A10"/>
                </a:solidFill>
                <a:latin typeface="+mn-lt"/>
                <a:ea typeface="+mn-ea"/>
              </a:rPr>
              <a:t>politicians </a:t>
            </a:r>
            <a:r>
              <a:rPr lang="en-US" altLang="zh-CN" sz="2400" dirty="0" smtClean="0">
                <a:latin typeface="+mn-lt"/>
                <a:ea typeface="+mn-ea"/>
              </a:rPr>
              <a:t>/ hedge in with)</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5026895"/>
            <a:ext cx="6445229" cy="954107"/>
          </a:xfrm>
          <a:prstGeom prst="rect">
            <a:avLst/>
          </a:prstGeom>
          <a:noFill/>
          <a:ln w="9525">
            <a:noFill/>
            <a:miter lim="800000"/>
            <a:headEnd/>
            <a:tailEnd/>
          </a:ln>
        </p:spPr>
        <p:txBody>
          <a:bodyPr wrap="square">
            <a:spAutoFit/>
          </a:bodyPr>
          <a:lstStyle/>
          <a:p>
            <a:r>
              <a:rPr kumimoji="1" lang="en-US" altLang="zh-CN" sz="2800" dirty="0" smtClean="0">
                <a:latin typeface="Helvetica"/>
              </a:rPr>
              <a:t>It is clear that </a:t>
            </a:r>
            <a:r>
              <a:rPr kumimoji="1" lang="en-US" altLang="zh-CN" sz="2800" b="1" i="1" dirty="0" smtClean="0">
                <a:solidFill>
                  <a:srgbClr val="FF6600"/>
                </a:solidFill>
                <a:latin typeface="Helvetica"/>
              </a:rPr>
              <a:t>politicians</a:t>
            </a:r>
            <a:r>
              <a:rPr kumimoji="1" lang="en-US" altLang="zh-CN" sz="2800" dirty="0" smtClean="0">
                <a:latin typeface="Helvetica"/>
              </a:rPr>
              <a:t> are often </a:t>
            </a:r>
            <a:r>
              <a:rPr kumimoji="1" lang="en-US" altLang="zh-CN" sz="2800" b="1" i="1" dirty="0" smtClean="0">
                <a:solidFill>
                  <a:srgbClr val="FF6600"/>
                </a:solidFill>
                <a:latin typeface="Helvetica"/>
              </a:rPr>
              <a:t>hedged in with </a:t>
            </a:r>
            <a:r>
              <a:rPr kumimoji="1" lang="en-US" altLang="zh-CN" sz="2800" dirty="0" smtClean="0">
                <a:latin typeface="Helvetica"/>
              </a:rPr>
              <a:t>their own interests.</a:t>
            </a:r>
            <a:endParaRPr kumimoji="1" lang="en-US" altLang="zh-CN" sz="2800" dirty="0">
              <a:latin typeface="Helvetica"/>
            </a:endParaRPr>
          </a:p>
        </p:txBody>
      </p:sp>
      <p:sp>
        <p:nvSpPr>
          <p:cNvPr id="16" name="TextBox 15"/>
          <p:cNvSpPr txBox="1">
            <a:spLocks noChangeArrowheads="1"/>
          </p:cNvSpPr>
          <p:nvPr/>
        </p:nvSpPr>
        <p:spPr bwMode="auto">
          <a:xfrm>
            <a:off x="5384826" y="1322002"/>
            <a:ext cx="2632028" cy="892552"/>
          </a:xfrm>
          <a:prstGeom prst="rect">
            <a:avLst/>
          </a:prstGeom>
          <a:noFill/>
          <a:ln w="9525" algn="ctr">
            <a:noFill/>
            <a:miter lim="800000"/>
            <a:headEnd/>
            <a:tailEnd/>
          </a:ln>
        </p:spPr>
        <p:txBody>
          <a:bodyPr wrap="square">
            <a:spAutoFit/>
          </a:bodyPr>
          <a:lstStyle/>
          <a:p>
            <a:r>
              <a:rPr lang="en-US" altLang="zh-CN" sz="2600" b="1" dirty="0" smtClean="0">
                <a:latin typeface="Helvetica"/>
              </a:rPr>
              <a:t>hedge … in with / by … </a:t>
            </a:r>
          </a:p>
        </p:txBody>
      </p:sp>
      <p:sp>
        <p:nvSpPr>
          <p:cNvPr id="2" name="TextBox 1"/>
          <p:cNvSpPr txBox="1"/>
          <p:nvPr/>
        </p:nvSpPr>
        <p:spPr>
          <a:xfrm>
            <a:off x="3635380" y="1643050"/>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865437"/>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5" y="3357562"/>
            <a:ext cx="6899297" cy="892552"/>
          </a:xfrm>
          <a:prstGeom prst="rect">
            <a:avLst/>
          </a:prstGeom>
          <a:noFill/>
          <a:ln w="9525">
            <a:noFill/>
            <a:miter lim="800000"/>
            <a:headEnd/>
            <a:tailEnd/>
          </a:ln>
        </p:spPr>
        <p:txBody>
          <a:bodyPr wrap="square">
            <a:spAutoFit/>
          </a:bodyPr>
          <a:lstStyle/>
          <a:p>
            <a:r>
              <a:rPr lang="zh-CN" altLang="en-US" sz="2800" dirty="0" smtClean="0">
                <a:latin typeface="华文行楷" pitchFamily="2" charset="-122"/>
                <a:ea typeface="华文行楷" pitchFamily="2" charset="-122"/>
              </a:rPr>
              <a:t>很明显，政客们通常受到本身利益的制约。</a:t>
            </a:r>
            <a:endParaRPr lang="en-US" altLang="zh-CN" sz="2800" dirty="0">
              <a:latin typeface="华文行楷" pitchFamily="2" charset="-122"/>
              <a:ea typeface="华文行楷" pitchFamily="2" charset="-122"/>
            </a:endParaRPr>
          </a:p>
          <a:p>
            <a:endParaRPr lang="en-US" altLang="zh-CN" sz="2400" dirty="0">
              <a:latin typeface="华文行楷" pitchFamily="2" charset="-122"/>
              <a:ea typeface="华文行楷" pitchFamily="2" charset="-122"/>
            </a:endParaRPr>
          </a:p>
        </p:txBody>
      </p:sp>
      <p:sp>
        <p:nvSpPr>
          <p:cNvPr id="25" name="TextBox 24"/>
          <p:cNvSpPr txBox="1"/>
          <p:nvPr/>
        </p:nvSpPr>
        <p:spPr>
          <a:xfrm>
            <a:off x="1493838" y="3937007"/>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48142" name="Picture 3" descr="H:\2015年修改\图片13.jpg"/>
          <p:cNvPicPr>
            <a:picLocks noChangeAspect="1" noChangeArrowheads="1"/>
          </p:cNvPicPr>
          <p:nvPr/>
        </p:nvPicPr>
        <p:blipFill>
          <a:blip r:embed="rId3"/>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714348" y="2214562"/>
            <a:ext cx="8001056" cy="4643437"/>
          </a:xfrm>
          <a:prstGeom prst="rect">
            <a:avLst/>
          </a:prstGeom>
          <a:noFill/>
          <a:ln w="9525">
            <a:noFill/>
            <a:miter lim="800000"/>
            <a:headEnd/>
            <a:tailEnd/>
          </a:ln>
        </p:spPr>
      </p:pic>
      <p:sp>
        <p:nvSpPr>
          <p:cNvPr id="8" name="TextBox 7"/>
          <p:cNvSpPr txBox="1">
            <a:spLocks noChangeArrowheads="1"/>
          </p:cNvSpPr>
          <p:nvPr/>
        </p:nvSpPr>
        <p:spPr bwMode="auto">
          <a:xfrm>
            <a:off x="1357319" y="1357298"/>
            <a:ext cx="2143111" cy="830997"/>
          </a:xfrm>
          <a:prstGeom prst="rect">
            <a:avLst/>
          </a:prstGeom>
          <a:noFill/>
          <a:ln w="9525">
            <a:noFill/>
            <a:miter lim="800000"/>
            <a:headEnd/>
            <a:tailEnd/>
          </a:ln>
        </p:spPr>
        <p:txBody>
          <a:bodyPr wrap="square">
            <a:spAutoFit/>
          </a:bodyPr>
          <a:lstStyle/>
          <a:p>
            <a:r>
              <a:rPr kumimoji="1" lang="zh-CN" altLang="en-US" sz="2400" b="1" dirty="0" smtClean="0">
                <a:solidFill>
                  <a:srgbClr val="0D0A10"/>
                </a:solidFill>
                <a:latin typeface="华文楷体" pitchFamily="2" charset="-122"/>
                <a:ea typeface="华文楷体" pitchFamily="2" charset="-122"/>
              </a:rPr>
              <a:t>有代表性的；代表</a:t>
            </a:r>
            <a:r>
              <a:rPr kumimoji="1" lang="en-US" altLang="en-US" sz="2400" b="1" dirty="0" smtClean="0">
                <a:solidFill>
                  <a:srgbClr val="0D0A10"/>
                </a:solidFill>
                <a:latin typeface="华文楷体" pitchFamily="2" charset="-122"/>
                <a:ea typeface="华文楷体" pitchFamily="2" charset="-122"/>
              </a:rPr>
              <a:t>……</a:t>
            </a:r>
            <a:r>
              <a:rPr kumimoji="1" lang="zh-CN" altLang="en-US" sz="2400" b="1" dirty="0" smtClean="0">
                <a:solidFill>
                  <a:srgbClr val="0D0A10"/>
                </a:solidFill>
                <a:latin typeface="华文楷体" pitchFamily="2" charset="-122"/>
                <a:ea typeface="华文楷体" pitchFamily="2" charset="-122"/>
              </a:rPr>
              <a:t>的</a:t>
            </a:r>
            <a:endParaRPr kumimoji="1" lang="en-US" altLang="zh-CN" sz="2400" b="1" dirty="0" smtClean="0">
              <a:solidFill>
                <a:srgbClr val="0D0A10"/>
              </a:solidFill>
              <a:latin typeface="华文楷体" pitchFamily="2" charset="-122"/>
              <a:ea typeface="华文楷体" pitchFamily="2" charset="-122"/>
            </a:endParaRPr>
          </a:p>
        </p:txBody>
      </p:sp>
      <p:sp>
        <p:nvSpPr>
          <p:cNvPr id="13" name="文本框 5"/>
          <p:cNvSpPr txBox="1"/>
          <p:nvPr/>
        </p:nvSpPr>
        <p:spPr>
          <a:xfrm>
            <a:off x="1357290" y="4429132"/>
            <a:ext cx="6572296"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kumimoji="1" lang="en-US" altLang="zh-CN" sz="2400" dirty="0" smtClean="0">
                <a:solidFill>
                  <a:srgbClr val="0D0A10"/>
                </a:solidFill>
                <a:latin typeface="+mn-lt"/>
                <a:ea typeface="+mn-ea"/>
              </a:rPr>
              <a:t>be </a:t>
            </a:r>
            <a:r>
              <a:rPr lang="en-US" altLang="zh-CN" sz="2400" dirty="0" smtClean="0">
                <a:latin typeface="+mn-lt"/>
                <a:ea typeface="+mn-ea"/>
              </a:rPr>
              <a:t>representative of / dominant / literary  themes ) </a:t>
            </a:r>
            <a:endParaRPr lang="en-US" altLang="zh-CN" sz="2400" dirty="0">
              <a:latin typeface="+mn-lt"/>
              <a:ea typeface="+mn-ea"/>
            </a:endParaRPr>
          </a:p>
        </p:txBody>
      </p:sp>
      <p:sp>
        <p:nvSpPr>
          <p:cNvPr id="14" name="TextBox 8"/>
          <p:cNvSpPr txBox="1">
            <a:spLocks noChangeArrowheads="1"/>
          </p:cNvSpPr>
          <p:nvPr/>
        </p:nvSpPr>
        <p:spPr bwMode="auto">
          <a:xfrm>
            <a:off x="1357290" y="4786322"/>
            <a:ext cx="6572296" cy="3090077"/>
          </a:xfrm>
          <a:prstGeom prst="rect">
            <a:avLst/>
          </a:prstGeom>
          <a:noFill/>
          <a:ln w="9525">
            <a:noFill/>
            <a:miter lim="800000"/>
            <a:headEnd/>
            <a:tailEnd/>
          </a:ln>
        </p:spPr>
        <p:txBody>
          <a:bodyPr wrap="square">
            <a:spAutoFit/>
          </a:bodyPr>
          <a:lstStyle/>
          <a:p>
            <a:r>
              <a:rPr kumimoji="1" lang="en-US" altLang="zh-CN" sz="2600" dirty="0" smtClean="0">
                <a:latin typeface="Helvetica"/>
              </a:rPr>
              <a:t>These short stories </a:t>
            </a:r>
            <a:r>
              <a:rPr kumimoji="1" lang="en-US" altLang="zh-CN" sz="2800" b="1" i="1" dirty="0" smtClean="0">
                <a:solidFill>
                  <a:srgbClr val="FF6600"/>
                </a:solidFill>
                <a:latin typeface="Helvetica"/>
              </a:rPr>
              <a:t>are representative of </a:t>
            </a:r>
            <a:r>
              <a:rPr kumimoji="1" lang="en-US" altLang="zh-CN" sz="2600" dirty="0" smtClean="0">
                <a:latin typeface="Helvetica"/>
              </a:rPr>
              <a:t>the </a:t>
            </a:r>
            <a:r>
              <a:rPr kumimoji="1" lang="en-US" altLang="zh-CN" sz="2800" b="1" i="1" dirty="0" smtClean="0">
                <a:solidFill>
                  <a:srgbClr val="FF6600"/>
                </a:solidFill>
                <a:latin typeface="Helvetica"/>
              </a:rPr>
              <a:t>dominant literary themes </a:t>
            </a:r>
            <a:r>
              <a:rPr kumimoji="1" lang="en-US" altLang="zh-CN" sz="2600" dirty="0" smtClean="0">
                <a:latin typeface="Helvetica"/>
              </a:rPr>
              <a:t>of the 20th century.</a:t>
            </a:r>
            <a:endParaRPr kumimoji="1" lang="zh-CN" altLang="en-US" sz="2600" dirty="0" smtClean="0">
              <a:latin typeface="Helvetica"/>
            </a:endParaRPr>
          </a:p>
          <a:p>
            <a:pPr>
              <a:lnSpc>
                <a:spcPct val="120000"/>
              </a:lnSpc>
              <a:spcBef>
                <a:spcPct val="50000"/>
              </a:spcBef>
            </a:pPr>
            <a:endParaRPr kumimoji="1" lang="en-US" altLang="zh-CN" sz="2400" dirty="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000658" y="1500188"/>
            <a:ext cx="4000498" cy="492443"/>
          </a:xfrm>
          <a:prstGeom prst="rect">
            <a:avLst/>
          </a:prstGeom>
          <a:noFill/>
          <a:ln w="9525" algn="ctr">
            <a:noFill/>
            <a:miter lim="800000"/>
            <a:headEnd/>
            <a:tailEnd/>
          </a:ln>
        </p:spPr>
        <p:txBody>
          <a:bodyPr wrap="square">
            <a:spAutoFit/>
          </a:bodyPr>
          <a:lstStyle/>
          <a:p>
            <a:r>
              <a:rPr lang="en-US" altLang="zh-CN" sz="2400" b="1" dirty="0">
                <a:latin typeface="Calibri" pitchFamily="34" charset="0"/>
              </a:rPr>
              <a:t> </a:t>
            </a:r>
            <a:r>
              <a:rPr lang="en-US" altLang="zh-CN" sz="2600" b="1" dirty="0" smtClean="0">
                <a:latin typeface="Helvetica"/>
              </a:rPr>
              <a:t>be representative of</a:t>
            </a:r>
            <a:endParaRPr lang="en-US" altLang="zh-CN" sz="2600" b="1" dirty="0">
              <a:latin typeface="Helvetica"/>
            </a:endParaRPr>
          </a:p>
        </p:txBody>
      </p:sp>
      <p:sp>
        <p:nvSpPr>
          <p:cNvPr id="2" name="TextBox 1"/>
          <p:cNvSpPr txBox="1"/>
          <p:nvPr/>
        </p:nvSpPr>
        <p:spPr>
          <a:xfrm>
            <a:off x="3511550" y="168116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85852"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357290" y="3143248"/>
            <a:ext cx="6357982" cy="892552"/>
          </a:xfrm>
          <a:prstGeom prst="rect">
            <a:avLst/>
          </a:prstGeom>
          <a:noFill/>
          <a:ln w="9525">
            <a:noFill/>
            <a:miter lim="800000"/>
            <a:headEnd/>
            <a:tailEnd/>
          </a:ln>
        </p:spPr>
        <p:txBody>
          <a:bodyPr wrap="square">
            <a:spAutoFit/>
          </a:bodyPr>
          <a:lstStyle/>
          <a:p>
            <a:r>
              <a:rPr lang="zh-CN" altLang="en-US" sz="2600" dirty="0" smtClean="0">
                <a:latin typeface="华文行楷" pitchFamily="2" charset="-122"/>
                <a:ea typeface="华文行楷" pitchFamily="2" charset="-122"/>
              </a:rPr>
              <a:t>这些短篇小说代表了</a:t>
            </a:r>
            <a:r>
              <a:rPr lang="en-US" altLang="zh-CN" sz="2600" dirty="0" smtClean="0">
                <a:latin typeface="华文行楷" pitchFamily="2" charset="-122"/>
                <a:ea typeface="华文行楷" pitchFamily="2" charset="-122"/>
              </a:rPr>
              <a:t>20</a:t>
            </a:r>
            <a:r>
              <a:rPr lang="zh-CN" altLang="en-US" sz="2600" dirty="0" smtClean="0">
                <a:latin typeface="华文行楷" pitchFamily="2" charset="-122"/>
                <a:ea typeface="华文行楷" pitchFamily="2" charset="-122"/>
              </a:rPr>
              <a:t>世纪具有主导性的文学主题。</a:t>
            </a:r>
            <a:endParaRPr lang="zh-CN" altLang="en-US" sz="2600" dirty="0">
              <a:latin typeface="华文行楷" pitchFamily="2" charset="-122"/>
              <a:ea typeface="华文行楷" pitchFamily="2" charset="-122"/>
            </a:endParaRPr>
          </a:p>
        </p:txBody>
      </p:sp>
      <p:sp>
        <p:nvSpPr>
          <p:cNvPr id="25" name="TextBox 24"/>
          <p:cNvSpPr txBox="1"/>
          <p:nvPr/>
        </p:nvSpPr>
        <p:spPr>
          <a:xfrm>
            <a:off x="1285852" y="400844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49166" name="Picture 3" descr="H:\2015年修改\图片13.jpg"/>
          <p:cNvPicPr>
            <a:picLocks noChangeAspect="1" noChangeArrowheads="1"/>
          </p:cNvPicPr>
          <p:nvPr/>
        </p:nvPicPr>
        <p:blipFill>
          <a:blip r:embed="rId3"/>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srcRect/>
          <a:stretch>
            <a:fillRect/>
          </a:stretch>
        </p:blipFill>
        <p:spPr bwMode="auto">
          <a:xfrm>
            <a:off x="1143000" y="3540125"/>
            <a:ext cx="889000" cy="400050"/>
          </a:xfrm>
          <a:prstGeom prst="rect">
            <a:avLst/>
          </a:prstGeom>
          <a:noFill/>
          <a:ln w="9525">
            <a:noFill/>
            <a:miter lim="800000"/>
            <a:headEnd/>
            <a:tailEnd/>
          </a:ln>
        </p:spPr>
      </p:pic>
      <p:grpSp>
        <p:nvGrpSpPr>
          <p:cNvPr id="9220" name="组合 20"/>
          <p:cNvGrpSpPr>
            <a:grpSpLocks/>
          </p:cNvGrpSpPr>
          <p:nvPr/>
        </p:nvGrpSpPr>
        <p:grpSpPr bwMode="auto">
          <a:xfrm>
            <a:off x="0" y="0"/>
            <a:ext cx="9248775" cy="6640513"/>
            <a:chOff x="0" y="0"/>
            <a:chExt cx="9248783" cy="6640513"/>
          </a:xfrm>
        </p:grpSpPr>
        <p:sp>
          <p:nvSpPr>
            <p:cNvPr id="11" name="Rectangle 10"/>
            <p:cNvSpPr/>
            <p:nvPr/>
          </p:nvSpPr>
          <p:spPr>
            <a:xfrm>
              <a:off x="0" y="0"/>
              <a:ext cx="9144008" cy="954083"/>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9222" name="TextBox 7"/>
            <p:cNvSpPr txBox="1">
              <a:spLocks noChangeArrowheads="1"/>
            </p:cNvSpPr>
            <p:nvPr/>
          </p:nvSpPr>
          <p:spPr bwMode="auto">
            <a:xfrm>
              <a:off x="762000" y="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pitchFamily="34" charset="-122"/>
                  <a:cs typeface="Helvetica Neue"/>
                </a:rPr>
                <a:t>5</a:t>
              </a:r>
              <a:endParaRPr lang="en-US" altLang="zh-CN" sz="4000" b="1" i="1" dirty="0">
                <a:latin typeface="Helvetica"/>
                <a:ea typeface="Arial Unicode MS" pitchFamily="34" charset="-122"/>
                <a:cs typeface="Helvetica Neue"/>
              </a:endParaRPr>
            </a:p>
          </p:txBody>
        </p:sp>
        <p:sp>
          <p:nvSpPr>
            <p:cNvPr id="16" name="Isosceles Triangle 15"/>
            <p:cNvSpPr/>
            <p:nvPr/>
          </p:nvSpPr>
          <p:spPr>
            <a:xfrm flipV="1">
              <a:off x="1219201"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224" name="TextBox 16"/>
            <p:cNvSpPr txBox="1">
              <a:spLocks noChangeArrowheads="1"/>
            </p:cNvSpPr>
            <p:nvPr/>
          </p:nvSpPr>
          <p:spPr bwMode="auto">
            <a:xfrm>
              <a:off x="160338" y="306388"/>
              <a:ext cx="661987" cy="339725"/>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pic>
          <p:nvPicPr>
            <p:cNvPr id="10" name="Picture 2"/>
            <p:cNvPicPr>
              <a:picLocks noChangeAspect="1" noChangeArrowheads="1"/>
            </p:cNvPicPr>
            <p:nvPr/>
          </p:nvPicPr>
          <p:blipFill>
            <a:blip r:embed="rId3"/>
            <a:srcRect/>
            <a:stretch>
              <a:fillRect/>
            </a:stretch>
          </p:blipFill>
          <p:spPr bwMode="auto">
            <a:xfrm>
              <a:off x="5514980" y="1166801"/>
              <a:ext cx="3629028" cy="619125"/>
            </a:xfrm>
            <a:prstGeom prst="rect">
              <a:avLst/>
            </a:prstGeom>
            <a:ln>
              <a:noFill/>
            </a:ln>
            <a:effectLst>
              <a:outerShdw blurRad="292100" dist="139700" dir="2700000" algn="tl" rotWithShape="0">
                <a:srgbClr val="333333">
                  <a:alpha val="65000"/>
                </a:srgbClr>
              </a:outerShdw>
            </a:effectLst>
            <a:extLst/>
          </p:spPr>
        </p:pic>
        <p:sp>
          <p:nvSpPr>
            <p:cNvPr id="9226" name="Rectangle 6"/>
            <p:cNvSpPr>
              <a:spLocks noChangeArrowheads="1"/>
            </p:cNvSpPr>
            <p:nvPr/>
          </p:nvSpPr>
          <p:spPr bwMode="auto">
            <a:xfrm>
              <a:off x="5643570" y="1240681"/>
              <a:ext cx="3605213" cy="830997"/>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Warming-up Activities</a:t>
              </a:r>
            </a:p>
            <a:p>
              <a:pPr eaLnBrk="0" hangingPunct="0"/>
              <a:endParaRPr lang="en-US" altLang="zh-CN" sz="2400" dirty="0">
                <a:solidFill>
                  <a:srgbClr val="000000"/>
                </a:solidFill>
                <a:latin typeface="Helvetica"/>
              </a:endParaRPr>
            </a:p>
          </p:txBody>
        </p:sp>
        <p:pic>
          <p:nvPicPr>
            <p:cNvPr id="9227" name="Picture 9"/>
            <p:cNvPicPr>
              <a:picLocks noChangeAspect="1" noChangeArrowheads="1"/>
            </p:cNvPicPr>
            <p:nvPr/>
          </p:nvPicPr>
          <p:blipFill>
            <a:blip r:embed="rId4"/>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5" action="ppaction://hlinksldjump"/>
            </p:cNvPr>
            <p:cNvSpPr txBox="1"/>
            <p:nvPr/>
          </p:nvSpPr>
          <p:spPr>
            <a:xfrm>
              <a:off x="6559556" y="2743200"/>
              <a:ext cx="1584326"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9229" name="Picture 9"/>
            <p:cNvPicPr>
              <a:picLocks noChangeAspect="1" noChangeArrowheads="1"/>
            </p:cNvPicPr>
            <p:nvPr/>
          </p:nvPicPr>
          <p:blipFill>
            <a:blip r:embed="rId4"/>
            <a:srcRect r="5479"/>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6" action="ppaction://hlinksldjump"/>
            </p:cNvPr>
            <p:cNvSpPr txBox="1"/>
            <p:nvPr/>
          </p:nvSpPr>
          <p:spPr>
            <a:xfrm>
              <a:off x="5229230" y="4275138"/>
              <a:ext cx="3170241"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9231" name="Picture 9">
              <a:hlinkClick r:id="rId7" action="ppaction://hlinksldjump"/>
            </p:cNvPr>
            <p:cNvPicPr>
              <a:picLocks noChangeAspect="1" noChangeArrowheads="1"/>
            </p:cNvPicPr>
            <p:nvPr/>
          </p:nvPicPr>
          <p:blipFill>
            <a:blip r:embed="rId4"/>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7" action="ppaction://hlinksldjump"/>
            </p:cNvPr>
            <p:cNvSpPr txBox="1"/>
            <p:nvPr/>
          </p:nvSpPr>
          <p:spPr>
            <a:xfrm>
              <a:off x="4759329" y="5915025"/>
              <a:ext cx="3170241" cy="431800"/>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Cultural Background</a:t>
              </a:r>
            </a:p>
          </p:txBody>
        </p:sp>
        <p:pic>
          <p:nvPicPr>
            <p:cNvPr id="9233" name="Picture 4">
              <a:hlinkClick r:id="rId8" action="ppaction://hlinksldjump"/>
            </p:cNvPr>
            <p:cNvPicPr>
              <a:picLocks noChangeAspect="1" noChangeArrowheads="1"/>
            </p:cNvPicPr>
            <p:nvPr/>
          </p:nvPicPr>
          <p:blipFill>
            <a:blip r:embed="rId9"/>
            <a:srcRect/>
            <a:stretch>
              <a:fillRect/>
            </a:stretch>
          </p:blipFill>
          <p:spPr bwMode="auto">
            <a:xfrm>
              <a:off x="8399463" y="6181725"/>
              <a:ext cx="434975" cy="458788"/>
            </a:xfrm>
            <a:prstGeom prst="rect">
              <a:avLst/>
            </a:prstGeom>
            <a:noFill/>
            <a:ln w="9525">
              <a:noFill/>
              <a:miter lim="800000"/>
              <a:headEnd/>
              <a:tailEnd/>
            </a:ln>
          </p:spPr>
        </p:pic>
        <p:sp>
          <p:nvSpPr>
            <p:cNvPr id="19" name="TextBox 18"/>
            <p:cNvSpPr txBox="1"/>
            <p:nvPr/>
          </p:nvSpPr>
          <p:spPr>
            <a:xfrm>
              <a:off x="1559873" y="191136"/>
              <a:ext cx="6538206"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Speaking Chinese in America</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grpSp>
      <p:pic>
        <p:nvPicPr>
          <p:cNvPr id="8193" name="Picture 1" descr="C:\Users\diaorc\Desktop\Unit 5 Section A\U5图\8021229430_M.jpg"/>
          <p:cNvPicPr>
            <a:picLocks noChangeAspect="1" noChangeArrowheads="1"/>
          </p:cNvPicPr>
          <p:nvPr/>
        </p:nvPicPr>
        <p:blipFill>
          <a:blip r:embed="rId10" cstate="print"/>
          <a:srcRect/>
          <a:stretch>
            <a:fillRect/>
          </a:stretch>
        </p:blipFill>
        <p:spPr bwMode="auto">
          <a:xfrm>
            <a:off x="822324" y="1785926"/>
            <a:ext cx="2704797" cy="4039712"/>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1000100" y="2285992"/>
            <a:ext cx="7626415" cy="4521200"/>
          </a:xfrm>
          <a:prstGeom prst="rect">
            <a:avLst/>
          </a:prstGeom>
          <a:noFill/>
          <a:ln w="9525">
            <a:noFill/>
            <a:miter lim="800000"/>
            <a:headEnd/>
            <a:tailEnd/>
          </a:ln>
        </p:spPr>
      </p:pic>
      <p:sp>
        <p:nvSpPr>
          <p:cNvPr id="8" name="TextBox 7"/>
          <p:cNvSpPr txBox="1">
            <a:spLocks noChangeArrowheads="1"/>
          </p:cNvSpPr>
          <p:nvPr/>
        </p:nvSpPr>
        <p:spPr bwMode="auto">
          <a:xfrm>
            <a:off x="1160427" y="1132818"/>
            <a:ext cx="2482879" cy="1938992"/>
          </a:xfrm>
          <a:prstGeom prst="rect">
            <a:avLst/>
          </a:prstGeom>
          <a:noFill/>
          <a:ln w="9525">
            <a:noFill/>
            <a:miter lim="800000"/>
            <a:headEnd/>
            <a:tailEnd/>
          </a:ln>
        </p:spPr>
        <p:txBody>
          <a:bodyPr wrap="square">
            <a:spAutoFit/>
          </a:bodyPr>
          <a:lstStyle/>
          <a:p>
            <a:r>
              <a:rPr lang="zh-CN" altLang="en-US" sz="2400" b="1" dirty="0" smtClean="0">
                <a:latin typeface="华文楷体" pitchFamily="2" charset="-122"/>
                <a:ea typeface="华文楷体" pitchFamily="2" charset="-122"/>
              </a:rPr>
              <a:t>如果有什么不同；甚至正相反；甚至还不如说</a:t>
            </a:r>
          </a:p>
          <a:p>
            <a:endParaRPr lang="zh-CN" altLang="en-US" sz="2400" b="1" dirty="0" smtClean="0">
              <a:latin typeface="华文楷体" pitchFamily="2" charset="-122"/>
              <a:ea typeface="华文楷体" pitchFamily="2" charset="-122"/>
            </a:endParaRPr>
          </a:p>
          <a:p>
            <a:endParaRPr lang="en-US" altLang="zh-CN" sz="2400" b="1" dirty="0">
              <a:latin typeface="华文楷体" pitchFamily="2" charset="-122"/>
              <a:ea typeface="华文楷体" pitchFamily="2" charset="-122"/>
            </a:endParaRPr>
          </a:p>
        </p:txBody>
      </p:sp>
      <p:sp>
        <p:nvSpPr>
          <p:cNvPr id="13" name="文本框 5"/>
          <p:cNvSpPr txBox="1"/>
          <p:nvPr/>
        </p:nvSpPr>
        <p:spPr>
          <a:xfrm>
            <a:off x="1500166" y="4324657"/>
            <a:ext cx="4214842"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kumimoji="1" lang="en-US" altLang="zh-CN" sz="2400" dirty="0" smtClean="0">
                <a:solidFill>
                  <a:srgbClr val="0D0A10"/>
                </a:solidFill>
                <a:latin typeface="+mn-lt"/>
                <a:ea typeface="+mn-ea"/>
              </a:rPr>
              <a:t>losing </a:t>
            </a:r>
            <a:r>
              <a:rPr lang="en-US" altLang="zh-CN" sz="2400" dirty="0" smtClean="0">
                <a:latin typeface="+mn-lt"/>
                <a:ea typeface="+mn-ea"/>
              </a:rPr>
              <a:t>/ if anything / relieve</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00166" y="4921968"/>
            <a:ext cx="6143668" cy="2936188"/>
          </a:xfrm>
          <a:prstGeom prst="rect">
            <a:avLst/>
          </a:prstGeom>
          <a:noFill/>
          <a:ln w="9525">
            <a:noFill/>
            <a:miter lim="800000"/>
            <a:headEnd/>
            <a:tailEnd/>
          </a:ln>
        </p:spPr>
        <p:txBody>
          <a:bodyPr wrap="square">
            <a:spAutoFit/>
          </a:bodyPr>
          <a:lstStyle/>
          <a:p>
            <a:r>
              <a:rPr kumimoji="1" lang="en-US" altLang="zh-CN" sz="2400" dirty="0" smtClean="0">
                <a:latin typeface="Helvetica"/>
              </a:rPr>
              <a:t>Xiao Ming didn’t seem too disappointed at losing. If anything, he seemed relieved that it was all over.</a:t>
            </a:r>
            <a:endParaRPr kumimoji="1" lang="zh-CN" altLang="en-US" sz="2400" dirty="0" smtClean="0">
              <a:latin typeface="Helvetica"/>
            </a:endParaRPr>
          </a:p>
          <a:p>
            <a:pPr>
              <a:lnSpc>
                <a:spcPct val="120000"/>
              </a:lnSpc>
              <a:spcBef>
                <a:spcPct val="50000"/>
              </a:spcBef>
            </a:pPr>
            <a:endParaRPr kumimoji="1" lang="en-US" altLang="zh-CN" sz="2400" dirty="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4643438" y="1436359"/>
            <a:ext cx="3562350" cy="492443"/>
          </a:xfrm>
          <a:prstGeom prst="rect">
            <a:avLst/>
          </a:prstGeom>
          <a:noFill/>
          <a:ln w="9525" algn="ctr">
            <a:noFill/>
            <a:miter lim="800000"/>
            <a:headEnd/>
            <a:tailEnd/>
          </a:ln>
        </p:spPr>
        <p:txBody>
          <a:bodyPr>
            <a:spAutoFit/>
          </a:bodyPr>
          <a:lstStyle/>
          <a:p>
            <a:pPr algn="ctr"/>
            <a:r>
              <a:rPr lang="en-US" altLang="zh-CN" sz="2600" b="1" dirty="0" smtClean="0">
                <a:latin typeface="Helvetica"/>
              </a:rPr>
              <a:t>if anything</a:t>
            </a:r>
            <a:endParaRPr lang="en-US" altLang="zh-CN" sz="2600" b="1" dirty="0">
              <a:latin typeface="Helvetica"/>
            </a:endParaRPr>
          </a:p>
        </p:txBody>
      </p:sp>
      <p:sp>
        <p:nvSpPr>
          <p:cNvPr id="2" name="TextBox 1"/>
          <p:cNvSpPr txBox="1"/>
          <p:nvPr/>
        </p:nvSpPr>
        <p:spPr>
          <a:xfrm>
            <a:off x="3786182" y="150017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87" y="3143248"/>
            <a:ext cx="6899275" cy="1200329"/>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小明看上去对输掉比赛并不是太失望。相反，</a:t>
            </a:r>
            <a:endParaRPr lang="en-US" altLang="zh-CN" sz="2400" dirty="0" smtClean="0">
              <a:latin typeface="华文行楷" pitchFamily="2" charset="-122"/>
              <a:ea typeface="华文行楷" pitchFamily="2" charset="-122"/>
            </a:endParaRPr>
          </a:p>
          <a:p>
            <a:r>
              <a:rPr lang="zh-CN" altLang="en-US" sz="2400" dirty="0" smtClean="0">
                <a:latin typeface="华文行楷" pitchFamily="2" charset="-122"/>
                <a:ea typeface="华文行楷" pitchFamily="2" charset="-122"/>
              </a:rPr>
              <a:t>他好像因为比赛都已结束而感到如释重负。</a:t>
            </a:r>
          </a:p>
          <a:p>
            <a:endParaRPr lang="zh-CN" altLang="en-US" sz="2400" dirty="0">
              <a:latin typeface="华文行楷" pitchFamily="2" charset="-122"/>
              <a:ea typeface="华文行楷" pitchFamily="2" charset="-122"/>
            </a:endParaRPr>
          </a:p>
        </p:txBody>
      </p:sp>
      <p:sp>
        <p:nvSpPr>
          <p:cNvPr id="25" name="TextBox 24"/>
          <p:cNvSpPr txBox="1"/>
          <p:nvPr/>
        </p:nvSpPr>
        <p:spPr>
          <a:xfrm>
            <a:off x="1476375" y="3929066"/>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50190" name="Picture 3" descr="H:\2015年修改\图片13.jpg"/>
          <p:cNvPicPr>
            <a:picLocks noChangeAspect="1" noChangeArrowheads="1"/>
          </p:cNvPicPr>
          <p:nvPr/>
        </p:nvPicPr>
        <p:blipFill>
          <a:blip r:embed="rId3"/>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214282" y="1285860"/>
          <a:ext cx="8810715" cy="4788152"/>
        </p:xfrm>
        <a:graphic>
          <a:graphicData uri="http://schemas.openxmlformats.org/drawingml/2006/table">
            <a:tbl>
              <a:tblPr firstRow="1" bandRow="1">
                <a:tableStyleId>{93296810-A885-4BE3-A3E7-6D5BEEA58F35}</a:tableStyleId>
              </a:tblPr>
              <a:tblGrid>
                <a:gridCol w="5000660"/>
                <a:gridCol w="3810055"/>
              </a:tblGrid>
              <a:tr h="645051">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709889">
                <a:tc>
                  <a:txBody>
                    <a:bodyPr/>
                    <a:lstStyle/>
                    <a:p>
                      <a:pPr marL="514350" marR="0" indent="-514350" algn="l" defTabSz="914400" rtl="0" eaLnBrk="1" fontAlgn="auto" latinLnBrk="0" hangingPunct="1">
                        <a:lnSpc>
                          <a:spcPct val="120000"/>
                        </a:lnSpc>
                        <a:spcBef>
                          <a:spcPts val="0"/>
                        </a:spcBef>
                        <a:spcAft>
                          <a:spcPts val="0"/>
                        </a:spcAft>
                        <a:buClrTx/>
                        <a:buSzTx/>
                        <a:buFontTx/>
                        <a:buNone/>
                        <a:tabLst/>
                        <a:defRPr/>
                      </a:pPr>
                      <a:r>
                        <a:rPr kumimoji="1" lang="en-US" altLang="zh-CN" sz="2600" kern="1200" dirty="0" smtClean="0">
                          <a:solidFill>
                            <a:schemeClr val="dk1"/>
                          </a:solidFill>
                          <a:latin typeface="Helvetica"/>
                          <a:ea typeface="+mn-ea"/>
                          <a:cs typeface="+mn-cs"/>
                        </a:rPr>
                        <a:t>1. Why + </a:t>
                      </a:r>
                      <a:r>
                        <a:rPr kumimoji="1" lang="en-US" altLang="zh-CN" sz="2600" i="1" kern="1200" dirty="0" smtClean="0">
                          <a:solidFill>
                            <a:schemeClr val="dk1"/>
                          </a:solidFill>
                          <a:latin typeface="Helvetica"/>
                          <a:ea typeface="+mn-ea"/>
                          <a:cs typeface="+mn-cs"/>
                        </a:rPr>
                        <a:t>v.</a:t>
                      </a:r>
                      <a:r>
                        <a:rPr kumimoji="1" lang="en-US" altLang="zh-CN" sz="2600" kern="1200" dirty="0" smtClean="0">
                          <a:solidFill>
                            <a:schemeClr val="dk1"/>
                          </a:solidFill>
                          <a:latin typeface="Helvetica"/>
                          <a:ea typeface="+mn-ea"/>
                          <a:cs typeface="+mn-cs"/>
                        </a:rPr>
                        <a:t> / </a:t>
                      </a:r>
                      <a:r>
                        <a:rPr kumimoji="1" lang="en-US" altLang="zh-CN" sz="2600" i="1" kern="1200" dirty="0" smtClean="0">
                          <a:solidFill>
                            <a:schemeClr val="dk1"/>
                          </a:solidFill>
                          <a:latin typeface="Helvetica"/>
                          <a:ea typeface="+mn-ea"/>
                          <a:cs typeface="+mn-cs"/>
                        </a:rPr>
                        <a:t>n.</a:t>
                      </a:r>
                      <a:r>
                        <a:rPr kumimoji="1" lang="en-US" altLang="zh-CN" sz="2600" kern="1200" dirty="0" smtClean="0">
                          <a:solidFill>
                            <a:schemeClr val="dk1"/>
                          </a:solidFill>
                          <a:latin typeface="Helvetica"/>
                          <a:ea typeface="+mn-ea"/>
                          <a:cs typeface="+mn-cs"/>
                        </a:rPr>
                        <a:t> / </a:t>
                      </a:r>
                      <a:r>
                        <a:rPr kumimoji="1" lang="en-US" altLang="zh-CN" sz="2600" i="1" kern="1200" dirty="0" smtClean="0">
                          <a:solidFill>
                            <a:schemeClr val="dk1"/>
                          </a:solidFill>
                          <a:latin typeface="Helvetica"/>
                          <a:ea typeface="+mn-ea"/>
                          <a:cs typeface="+mn-cs"/>
                        </a:rPr>
                        <a:t>prep.</a:t>
                      </a:r>
                      <a:r>
                        <a:rPr kumimoji="1" lang="en-US" altLang="zh-CN" sz="2600" kern="1200" dirty="0" smtClean="0">
                          <a:solidFill>
                            <a:schemeClr val="dk1"/>
                          </a:solidFill>
                          <a:latin typeface="Helvetica"/>
                          <a:ea typeface="+mn-ea"/>
                          <a:cs typeface="+mn-cs"/>
                        </a:rPr>
                        <a:t> phrase</a:t>
                      </a:r>
                    </a:p>
                  </a:txBody>
                  <a:tcPr marL="68580" marR="68580" marT="0" marB="0"/>
                </a:tc>
                <a:tc>
                  <a:txBody>
                    <a:bodyPr/>
                    <a:lstStyle/>
                    <a:p>
                      <a:pPr>
                        <a:lnSpc>
                          <a:spcPct val="120000"/>
                        </a:lnSpc>
                      </a:pPr>
                      <a:r>
                        <a:rPr kumimoji="1" lang="zh-CN" altLang="en-US" sz="2600" kern="1200" dirty="0" smtClean="0">
                          <a:solidFill>
                            <a:schemeClr val="dk1"/>
                          </a:solidFill>
                          <a:latin typeface="华文楷体" pitchFamily="2" charset="-122"/>
                          <a:ea typeface="华文楷体" pitchFamily="2" charset="-122"/>
                          <a:cs typeface="+mn-cs"/>
                        </a:rPr>
                        <a:t>用于含蓄地表达观点。</a:t>
                      </a:r>
                    </a:p>
                  </a:txBody>
                  <a:tcPr marL="68580" marR="68580" marT="0" marB="0"/>
                </a:tc>
              </a:tr>
              <a:tr h="1996069">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kumimoji="1" lang="en-US" altLang="zh-CN" sz="2600" kern="1200" dirty="0" smtClean="0">
                          <a:solidFill>
                            <a:schemeClr val="dk1"/>
                          </a:solidFill>
                          <a:latin typeface="Helvetica"/>
                          <a:ea typeface="+mn-ea"/>
                          <a:cs typeface="+mn-cs"/>
                        </a:rPr>
                        <a:t>2. If I consider my upbringing carefully, I find there </a:t>
                      </a:r>
                      <a:r>
                        <a:rPr kumimoji="1" lang="zh-CN" altLang="en-US" sz="2600" kern="1200" dirty="0" smtClean="0">
                          <a:solidFill>
                            <a:schemeClr val="dk1"/>
                          </a:solidFill>
                          <a:latin typeface="Helvetica"/>
                          <a:ea typeface="+mn-ea"/>
                          <a:cs typeface="+mn-cs"/>
                        </a:rPr>
                        <a:t> </a:t>
                      </a:r>
                      <a:r>
                        <a:rPr kumimoji="1" lang="en-US" altLang="zh-CN" sz="2600" kern="1200" dirty="0" smtClean="0">
                          <a:solidFill>
                            <a:schemeClr val="dk1"/>
                          </a:solidFill>
                          <a:latin typeface="Helvetica"/>
                          <a:ea typeface="+mn-ea"/>
                          <a:cs typeface="+mn-cs"/>
                        </a:rPr>
                        <a:t>was nothing discreet / important about </a:t>
                      </a:r>
                      <a:r>
                        <a:rPr kumimoji="1" lang="en-US" altLang="zh-CN" sz="2600" kern="1200" dirty="0" err="1" smtClean="0">
                          <a:solidFill>
                            <a:schemeClr val="dk1"/>
                          </a:solidFill>
                          <a:latin typeface="Helvetica"/>
                          <a:ea typeface="+mn-ea"/>
                          <a:cs typeface="+mn-cs"/>
                        </a:rPr>
                        <a:t>sth</a:t>
                      </a:r>
                      <a:r>
                        <a:rPr kumimoji="1" lang="en-US" altLang="zh-CN" sz="2600" kern="1200" dirty="0" smtClean="0">
                          <a:solidFill>
                            <a:schemeClr val="dk1"/>
                          </a:solidFill>
                          <a:latin typeface="Helvetica"/>
                          <a:ea typeface="+mn-ea"/>
                          <a:cs typeface="+mn-cs"/>
                        </a:rPr>
                        <a:t>. / sb. I grew up</a:t>
                      </a:r>
                      <a:r>
                        <a:rPr kumimoji="1" lang="en-US" altLang="zh-CN" sz="2600" kern="1200" baseline="0" dirty="0" smtClean="0">
                          <a:solidFill>
                            <a:schemeClr val="dk1"/>
                          </a:solidFill>
                          <a:latin typeface="Helvetica"/>
                          <a:ea typeface="+mn-ea"/>
                          <a:cs typeface="+mn-cs"/>
                        </a:rPr>
                        <a:t> </a:t>
                      </a:r>
                      <a:r>
                        <a:rPr kumimoji="1" lang="en-US" altLang="zh-CN" sz="2600" kern="1200" dirty="0" smtClean="0">
                          <a:solidFill>
                            <a:schemeClr val="dk1"/>
                          </a:solidFill>
                          <a:latin typeface="Helvetica"/>
                          <a:ea typeface="+mn-ea"/>
                          <a:cs typeface="+mn-cs"/>
                        </a:rPr>
                        <a:t>with….</a:t>
                      </a:r>
                    </a:p>
                  </a:txBody>
                  <a:tcPr marL="68580" marR="68580" marT="0" marB="0"/>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kumimoji="1" lang="zh-CN" altLang="en-US" sz="2600" kern="1200" dirty="0" smtClean="0">
                          <a:solidFill>
                            <a:schemeClr val="dk1"/>
                          </a:solidFill>
                          <a:latin typeface="华文楷体" pitchFamily="2" charset="-122"/>
                          <a:ea typeface="华文楷体" pitchFamily="2" charset="-122"/>
                          <a:cs typeface="+mn-cs"/>
                        </a:rPr>
                        <a:t>用于表示“通过个人经历而形成的对某人</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事的正确认识”。</a:t>
                      </a:r>
                    </a:p>
                  </a:txBody>
                  <a:tcPr marL="68580" marR="68580" marT="0" marB="0"/>
                </a:tc>
              </a:tr>
              <a:tr h="1437143">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kumimoji="1" lang="en-US" altLang="zh-CN" sz="2600" kern="1200" dirty="0" smtClean="0">
                          <a:solidFill>
                            <a:schemeClr val="dk1"/>
                          </a:solidFill>
                          <a:latin typeface="Helvetica"/>
                          <a:ea typeface="+mn-ea"/>
                          <a:cs typeface="+mn-cs"/>
                        </a:rPr>
                        <a:t>3.</a:t>
                      </a:r>
                      <a:r>
                        <a:rPr kumimoji="1" lang="en-US" altLang="zh-CN" sz="2600" kern="1200" baseline="0" dirty="0" smtClean="0">
                          <a:solidFill>
                            <a:schemeClr val="dk1"/>
                          </a:solidFill>
                          <a:latin typeface="Helvetica"/>
                          <a:ea typeface="+mn-ea"/>
                          <a:cs typeface="+mn-cs"/>
                        </a:rPr>
                        <a:t> </a:t>
                      </a:r>
                      <a:r>
                        <a:rPr kumimoji="1" lang="en-US" altLang="zh-CN" sz="2600" kern="1200" dirty="0" smtClean="0">
                          <a:solidFill>
                            <a:schemeClr val="dk1"/>
                          </a:solidFill>
                          <a:latin typeface="Helvetica"/>
                          <a:ea typeface="+mn-ea"/>
                          <a:cs typeface="+mn-cs"/>
                        </a:rPr>
                        <a:t>At this junction, I do agree</a:t>
                      </a:r>
                      <a:r>
                        <a:rPr kumimoji="1" lang="en-US" altLang="zh-CN" sz="2600" kern="1200" baseline="0" dirty="0" smtClean="0">
                          <a:solidFill>
                            <a:schemeClr val="dk1"/>
                          </a:solidFill>
                          <a:latin typeface="Helvetica"/>
                          <a:ea typeface="+mn-ea"/>
                          <a:cs typeface="+mn-cs"/>
                        </a:rPr>
                        <a:t> </a:t>
                      </a:r>
                      <a:r>
                        <a:rPr kumimoji="1" lang="en-US" altLang="zh-CN" sz="2600" kern="1200" dirty="0" smtClean="0">
                          <a:solidFill>
                            <a:schemeClr val="dk1"/>
                          </a:solidFill>
                          <a:latin typeface="Helvetica"/>
                          <a:ea typeface="+mn-ea"/>
                          <a:cs typeface="+mn-cs"/>
                        </a:rPr>
                        <a:t>in part with </a:t>
                      </a:r>
                      <a:r>
                        <a:rPr kumimoji="1" lang="en-US" altLang="zh-CN" sz="2600" kern="1200" dirty="0" err="1" smtClean="0">
                          <a:solidFill>
                            <a:schemeClr val="dk1"/>
                          </a:solidFill>
                          <a:latin typeface="Helvetica"/>
                          <a:ea typeface="+mn-ea"/>
                          <a:cs typeface="+mn-cs"/>
                        </a:rPr>
                        <a:t>sth</a:t>
                      </a:r>
                      <a:r>
                        <a:rPr kumimoji="1" lang="en-US" altLang="zh-CN" sz="2600" kern="1200" dirty="0" smtClean="0">
                          <a:solidFill>
                            <a:schemeClr val="dk1"/>
                          </a:solidFill>
                          <a:latin typeface="Helvetica"/>
                          <a:ea typeface="+mn-ea"/>
                          <a:cs typeface="+mn-cs"/>
                        </a:rPr>
                        <a:t>.</a:t>
                      </a:r>
                    </a:p>
                  </a:txBody>
                  <a:tcPr marL="68580" marR="68580" marT="0" marB="0"/>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kumimoji="1" lang="zh-CN" altLang="en-US" sz="2600" kern="1200" dirty="0" smtClean="0">
                          <a:solidFill>
                            <a:schemeClr val="dk1"/>
                          </a:solidFill>
                          <a:latin typeface="华文楷体" pitchFamily="2" charset="-122"/>
                          <a:ea typeface="华文楷体" pitchFamily="2" charset="-122"/>
                          <a:cs typeface="+mn-cs"/>
                        </a:rPr>
                        <a:t>用于表示“部分认同”。</a:t>
                      </a:r>
                    </a:p>
                  </a:txBody>
                  <a:tcPr marL="68580" marR="68580" marT="0" marB="0"/>
                </a:tc>
              </a:tr>
            </a:tbl>
          </a:graphicData>
        </a:graphic>
      </p:graphicFrame>
      <p:pic>
        <p:nvPicPr>
          <p:cNvPr id="53271" name="Picture 2" descr="H:\2015年修改\图片14.jpg"/>
          <p:cNvPicPr>
            <a:picLocks noChangeAspect="1" noChangeArrowheads="1"/>
          </p:cNvPicPr>
          <p:nvPr/>
        </p:nvPicPr>
        <p:blipFill>
          <a:blip r:embed="rId3"/>
          <a:srcRect/>
          <a:stretch>
            <a:fillRect/>
          </a:stretch>
        </p:blipFill>
        <p:spPr bwMode="auto">
          <a:xfrm>
            <a:off x="0" y="-142900"/>
            <a:ext cx="722947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1"/>
          <p:cNvSpPr>
            <a:spLocks noChangeArrowheads="1"/>
          </p:cNvSpPr>
          <p:nvPr/>
        </p:nvSpPr>
        <p:spPr bwMode="auto">
          <a:xfrm>
            <a:off x="1538288" y="2319875"/>
            <a:ext cx="5976937" cy="1323439"/>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何必费劲</a:t>
            </a:r>
            <a:r>
              <a:rPr lang="zh-CN" altLang="en-US" sz="2800" dirty="0" smtClean="0">
                <a:latin typeface="华文行楷" pitchFamily="2" charset="-122"/>
                <a:ea typeface="华文行楷" pitchFamily="2" charset="-122"/>
              </a:rPr>
              <a:t>讲究形式上的客套呢？</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54275" name="TextBox 4"/>
          <p:cNvSpPr txBox="1">
            <a:spLocks noChangeArrowheads="1"/>
          </p:cNvSpPr>
          <p:nvPr/>
        </p:nvSpPr>
        <p:spPr bwMode="auto">
          <a:xfrm>
            <a:off x="1538288" y="1690679"/>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54276" name="TextBox 25"/>
          <p:cNvSpPr txBox="1">
            <a:spLocks noChangeArrowheads="1"/>
          </p:cNvSpPr>
          <p:nvPr/>
        </p:nvSpPr>
        <p:spPr bwMode="auto">
          <a:xfrm>
            <a:off x="1538288" y="3406779"/>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929066"/>
            <a:ext cx="5649912" cy="2330895"/>
          </a:xfrm>
          <a:prstGeom prst="rect">
            <a:avLst/>
          </a:prstGeom>
          <a:noFill/>
          <a:ln w="9525">
            <a:noFill/>
            <a:miter lim="800000"/>
            <a:headEnd/>
            <a:tailEnd/>
          </a:ln>
        </p:spPr>
        <p:txBody>
          <a:bodyPr wrap="square">
            <a:spAutoFit/>
          </a:bodyPr>
          <a:lstStyle/>
          <a:p>
            <a:pPr>
              <a:lnSpc>
                <a:spcPct val="130000"/>
              </a:lnSpc>
            </a:pPr>
            <a:r>
              <a:rPr lang="en-US" altLang="zh-CN" sz="2800" b="1" dirty="0" smtClean="0">
                <a:solidFill>
                  <a:srgbClr val="FF6600"/>
                </a:solidFill>
                <a:latin typeface="Helvetica"/>
                <a:ea typeface="+mn-ea"/>
              </a:rPr>
              <a:t>Why bother with </a:t>
            </a:r>
            <a:r>
              <a:rPr lang="en-US" altLang="zh-CN" sz="2800" dirty="0" smtClean="0">
                <a:latin typeface="Helvetica"/>
              </a:rPr>
              <a:t>such nominal courtesy?</a:t>
            </a:r>
            <a:endParaRPr lang="zh-CN" altLang="en-US" sz="2800" dirty="0" smtClean="0">
              <a:latin typeface="Helvetica"/>
            </a:endParaRPr>
          </a:p>
          <a:p>
            <a:pPr>
              <a:lnSpc>
                <a:spcPts val="2800"/>
              </a:lnSpc>
              <a:spcBef>
                <a:spcPct val="50000"/>
              </a:spcBef>
            </a:pPr>
            <a:endParaRPr lang="en-US" altLang="zh-CN" sz="2600" dirty="0">
              <a:latin typeface="Helvetica"/>
            </a:endParaRPr>
          </a:p>
          <a:p>
            <a:pPr>
              <a:lnSpc>
                <a:spcPts val="2800"/>
              </a:lnSpc>
              <a:spcBef>
                <a:spcPct val="50000"/>
              </a:spcBef>
            </a:pPr>
            <a:endParaRPr lang="en-US" altLang="zh-CN" sz="2600" dirty="0">
              <a:latin typeface="Helvetica"/>
            </a:endParaRPr>
          </a:p>
        </p:txBody>
      </p:sp>
      <p:cxnSp>
        <p:nvCxnSpPr>
          <p:cNvPr id="4" name="直接连接符 3"/>
          <p:cNvCxnSpPr/>
          <p:nvPr/>
        </p:nvCxnSpPr>
        <p:spPr>
          <a:xfrm>
            <a:off x="1621527" y="221455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527" y="392906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13" y="5767409"/>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pic>
        <p:nvPicPr>
          <p:cNvPr id="54282" name="Picture 2" descr="H:\2015年修改\图片14.jpg"/>
          <p:cNvPicPr>
            <a:picLocks noChangeAspect="1" noChangeArrowheads="1"/>
          </p:cNvPicPr>
          <p:nvPr/>
        </p:nvPicPr>
        <p:blipFill>
          <a:blip r:embed="rId3"/>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1"/>
          <p:cNvSpPr>
            <a:spLocks noChangeArrowheads="1"/>
          </p:cNvSpPr>
          <p:nvPr/>
        </p:nvSpPr>
        <p:spPr bwMode="auto">
          <a:xfrm>
            <a:off x="1584348" y="2428868"/>
            <a:ext cx="6273800" cy="810478"/>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a:ea typeface="华文行楷" pitchFamily="2" charset="-122"/>
              </a:rPr>
              <a:t>why + </a:t>
            </a:r>
            <a:r>
              <a:rPr lang="en-US" altLang="zh-CN" sz="2600" b="1" i="1" dirty="0" smtClean="0">
                <a:solidFill>
                  <a:srgbClr val="E46C0A"/>
                </a:solidFill>
                <a:latin typeface="Helvetica"/>
                <a:ea typeface="华文行楷" pitchFamily="2" charset="-122"/>
              </a:rPr>
              <a:t>v</a:t>
            </a:r>
            <a:r>
              <a:rPr lang="en-US" altLang="zh-CN" sz="2600" b="1" dirty="0" smtClean="0">
                <a:solidFill>
                  <a:srgbClr val="E46C0A"/>
                </a:solidFill>
                <a:latin typeface="Helvetica"/>
                <a:ea typeface="华文行楷" pitchFamily="2" charset="-122"/>
              </a:rPr>
              <a:t>. / </a:t>
            </a:r>
            <a:r>
              <a:rPr lang="en-US" altLang="zh-CN" sz="2600" b="1" i="1" dirty="0" smtClean="0">
                <a:solidFill>
                  <a:srgbClr val="E46C0A"/>
                </a:solidFill>
                <a:latin typeface="Helvetica"/>
                <a:ea typeface="华文行楷" pitchFamily="2" charset="-122"/>
              </a:rPr>
              <a:t>n</a:t>
            </a:r>
            <a:r>
              <a:rPr lang="en-US" altLang="zh-CN" sz="2600" b="1" dirty="0" smtClean="0">
                <a:solidFill>
                  <a:srgbClr val="E46C0A"/>
                </a:solidFill>
                <a:latin typeface="Helvetica"/>
                <a:ea typeface="华文行楷" pitchFamily="2" charset="-122"/>
              </a:rPr>
              <a:t>. / </a:t>
            </a:r>
            <a:r>
              <a:rPr lang="en-US" altLang="zh-CN" sz="2600" b="1" i="1" dirty="0" smtClean="0">
                <a:solidFill>
                  <a:srgbClr val="E46C0A"/>
                </a:solidFill>
                <a:latin typeface="Helvetica"/>
                <a:ea typeface="华文行楷" pitchFamily="2" charset="-122"/>
              </a:rPr>
              <a:t>prep</a:t>
            </a:r>
            <a:r>
              <a:rPr lang="en-US" altLang="zh-CN" sz="2600" b="1" dirty="0" smtClean="0">
                <a:solidFill>
                  <a:srgbClr val="E46C0A"/>
                </a:solidFill>
                <a:latin typeface="Helvetica"/>
                <a:ea typeface="华文行楷" pitchFamily="2" charset="-122"/>
              </a:rPr>
              <a:t>. phrase</a:t>
            </a:r>
            <a:endParaRPr lang="zh-CN" altLang="en-US" sz="2600" b="1" dirty="0" smtClean="0">
              <a:solidFill>
                <a:srgbClr val="E46C0A"/>
              </a:solidFill>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00166" y="1762117"/>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55300" name="TextBox 25"/>
          <p:cNvSpPr txBox="1">
            <a:spLocks noChangeArrowheads="1"/>
          </p:cNvSpPr>
          <p:nvPr/>
        </p:nvSpPr>
        <p:spPr bwMode="auto">
          <a:xfrm>
            <a:off x="1538288" y="3548067"/>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00166" y="4263478"/>
            <a:ext cx="6421461" cy="469359"/>
          </a:xfrm>
          <a:prstGeom prst="rect">
            <a:avLst/>
          </a:prstGeom>
          <a:noFill/>
          <a:ln w="9525">
            <a:noFill/>
            <a:miter lim="800000"/>
            <a:headEnd/>
            <a:tailEnd/>
          </a:ln>
        </p:spPr>
        <p:txBody>
          <a:bodyPr wrap="square">
            <a:spAutoFit/>
          </a:bodyPr>
          <a:lstStyle/>
          <a:p>
            <a:pPr>
              <a:lnSpc>
                <a:spcPts val="2800"/>
              </a:lnSpc>
              <a:spcBef>
                <a:spcPct val="50000"/>
              </a:spcBef>
            </a:pPr>
            <a:r>
              <a:rPr lang="zh-CN" altLang="en-US" sz="2800" dirty="0" smtClean="0">
                <a:latin typeface="华文行楷" pitchFamily="2" charset="-122"/>
                <a:ea typeface="华文行楷" pitchFamily="2" charset="-122"/>
              </a:rPr>
              <a:t>用于含蓄地表达观点。</a:t>
            </a:r>
            <a:endParaRPr lang="zh-CN" altLang="en-US" sz="2800" dirty="0">
              <a:latin typeface="华文行楷" pitchFamily="2" charset="-122"/>
              <a:ea typeface="华文行楷" pitchFamily="2" charset="-122"/>
            </a:endParaRPr>
          </a:p>
        </p:txBody>
      </p:sp>
      <p:cxnSp>
        <p:nvCxnSpPr>
          <p:cNvPr id="4" name="直接连接符 3"/>
          <p:cNvCxnSpPr/>
          <p:nvPr/>
        </p:nvCxnSpPr>
        <p:spPr>
          <a:xfrm>
            <a:off x="1666841" y="407194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66841" y="228599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5304"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pic>
        <p:nvPicPr>
          <p:cNvPr id="55307" name="Picture 2" descr="H:\2015年修改\图片14.jpg"/>
          <p:cNvPicPr>
            <a:picLocks noChangeAspect="1" noChangeArrowheads="1"/>
          </p:cNvPicPr>
          <p:nvPr/>
        </p:nvPicPr>
        <p:blipFill>
          <a:blip r:embed="rId4"/>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srcRect l="7280" t="15610"/>
          <a:stretch>
            <a:fillRect/>
          </a:stretch>
        </p:blipFill>
        <p:spPr bwMode="auto">
          <a:xfrm>
            <a:off x="857224" y="1484313"/>
            <a:ext cx="7977188" cy="5373687"/>
          </a:xfrm>
          <a:prstGeom prst="rect">
            <a:avLst/>
          </a:prstGeom>
          <a:noFill/>
          <a:ln w="9525">
            <a:noFill/>
            <a:miter lim="800000"/>
            <a:headEnd/>
            <a:tailEnd/>
          </a:ln>
        </p:spPr>
      </p:pic>
      <p:sp>
        <p:nvSpPr>
          <p:cNvPr id="13" name="文本框 5"/>
          <p:cNvSpPr txBox="1"/>
          <p:nvPr/>
        </p:nvSpPr>
        <p:spPr>
          <a:xfrm>
            <a:off x="1428728" y="4181781"/>
            <a:ext cx="2428892" cy="492443"/>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(TV </a:t>
            </a:r>
            <a:r>
              <a:rPr lang="en-US" altLang="zh-CN" sz="2600" dirty="0" smtClean="0">
                <a:latin typeface="+mn-lt"/>
                <a:ea typeface="+mn-ea"/>
              </a:rPr>
              <a:t>program</a:t>
            </a:r>
            <a:r>
              <a:rPr lang="en-US" altLang="zh-CN" sz="2400" dirty="0" smtClean="0">
                <a:latin typeface="+mn-lt"/>
                <a:ea typeface="+mn-ea"/>
              </a:rPr>
              <a:t>) </a:t>
            </a:r>
            <a:endParaRPr lang="en-US" altLang="zh-CN" sz="2400" dirty="0">
              <a:latin typeface="+mn-lt"/>
              <a:ea typeface="+mn-ea"/>
            </a:endParaRPr>
          </a:p>
        </p:txBody>
      </p:sp>
      <p:sp>
        <p:nvSpPr>
          <p:cNvPr id="23" name="TextBox 22"/>
          <p:cNvSpPr txBox="1"/>
          <p:nvPr/>
        </p:nvSpPr>
        <p:spPr>
          <a:xfrm>
            <a:off x="1403350" y="2071678"/>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414486" y="2643182"/>
            <a:ext cx="6515100" cy="892552"/>
          </a:xfrm>
          <a:prstGeom prst="rect">
            <a:avLst/>
          </a:prstGeom>
          <a:noFill/>
          <a:ln w="9525">
            <a:noFill/>
            <a:miter lim="800000"/>
            <a:headEnd/>
            <a:tailEnd/>
          </a:ln>
        </p:spPr>
        <p:txBody>
          <a:bodyPr>
            <a:spAutoFit/>
          </a:bodyPr>
          <a:lstStyle/>
          <a:p>
            <a:r>
              <a:rPr lang="zh-CN" altLang="en-US" sz="2600" dirty="0" smtClean="0">
                <a:latin typeface="华文行楷" pitchFamily="2" charset="-122"/>
                <a:ea typeface="华文行楷" pitchFamily="2" charset="-122"/>
              </a:rPr>
              <a:t>你可以在电脑上看电视节目，何必费劲买个</a:t>
            </a:r>
          </a:p>
          <a:p>
            <a:r>
              <a:rPr lang="zh-CN" altLang="en-US" sz="2600" dirty="0" smtClean="0">
                <a:latin typeface="华文行楷" pitchFamily="2" charset="-122"/>
                <a:ea typeface="华文行楷" pitchFamily="2" charset="-122"/>
              </a:rPr>
              <a:t>电视机呢？</a:t>
            </a:r>
            <a:endParaRPr lang="zh-CN" altLang="en-US" sz="2600" dirty="0">
              <a:latin typeface="华文行楷" pitchFamily="2" charset="-122"/>
              <a:ea typeface="华文行楷" pitchFamily="2" charset="-122"/>
            </a:endParaRPr>
          </a:p>
        </p:txBody>
      </p:sp>
      <p:sp>
        <p:nvSpPr>
          <p:cNvPr id="25" name="TextBox 24"/>
          <p:cNvSpPr txBox="1"/>
          <p:nvPr/>
        </p:nvSpPr>
        <p:spPr>
          <a:xfrm>
            <a:off x="1403350" y="365125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458917" y="4778791"/>
            <a:ext cx="7042173" cy="1436291"/>
          </a:xfrm>
          <a:prstGeom prst="rect">
            <a:avLst/>
          </a:prstGeom>
          <a:noFill/>
          <a:ln w="9525">
            <a:noFill/>
            <a:miter lim="800000"/>
            <a:headEnd/>
            <a:tailEnd/>
          </a:ln>
        </p:spPr>
        <p:txBody>
          <a:bodyPr wrap="square">
            <a:spAutoFit/>
          </a:bodyPr>
          <a:lstStyle/>
          <a:p>
            <a:r>
              <a:rPr kumimoji="1" lang="en-US" altLang="zh-CN" sz="2600" dirty="0" smtClean="0">
                <a:latin typeface="Helvetica"/>
              </a:rPr>
              <a:t>You can watch TV </a:t>
            </a:r>
            <a:r>
              <a:rPr kumimoji="1" lang="en-US" altLang="zh-CN" sz="2600" i="1" dirty="0" smtClean="0">
                <a:solidFill>
                  <a:srgbClr val="FF0000"/>
                </a:solidFill>
                <a:latin typeface="Helvetica"/>
              </a:rPr>
              <a:t>programs</a:t>
            </a:r>
            <a:r>
              <a:rPr kumimoji="1" lang="en-US" altLang="zh-CN" sz="2600" dirty="0" smtClean="0">
                <a:latin typeface="Helvetica"/>
              </a:rPr>
              <a:t> on the</a:t>
            </a:r>
            <a:r>
              <a:rPr kumimoji="1" lang="en-US" altLang="zh-CN" sz="2600" i="1" dirty="0" smtClean="0">
                <a:solidFill>
                  <a:srgbClr val="FF0000"/>
                </a:solidFill>
                <a:latin typeface="Helvetica"/>
              </a:rPr>
              <a:t> computer</a:t>
            </a:r>
            <a:r>
              <a:rPr kumimoji="1" lang="en-US" altLang="zh-CN" sz="2600" dirty="0" smtClean="0">
                <a:latin typeface="Helvetica"/>
              </a:rPr>
              <a:t>, so why a television?</a:t>
            </a:r>
            <a:endParaRPr kumimoji="1" lang="zh-CN" altLang="en-US" sz="2600" dirty="0" smtClean="0">
              <a:latin typeface="Helvetica"/>
            </a:endParaRPr>
          </a:p>
          <a:p>
            <a:pPr>
              <a:lnSpc>
                <a:spcPts val="2800"/>
              </a:lnSpc>
              <a:spcBef>
                <a:spcPct val="50000"/>
              </a:spcBef>
            </a:pPr>
            <a:endParaRPr kumimoji="1" lang="en-US" altLang="zh-CN" sz="2400" dirty="0">
              <a:latin typeface="Helvetica"/>
            </a:endParaRPr>
          </a:p>
        </p:txBody>
      </p:sp>
      <p:pic>
        <p:nvPicPr>
          <p:cNvPr id="56331" name="Picture 2" descr="H:\2015年修改\图片14.jpg"/>
          <p:cNvPicPr>
            <a:picLocks noChangeAspect="1" noChangeArrowheads="1"/>
          </p:cNvPicPr>
          <p:nvPr/>
        </p:nvPicPr>
        <p:blipFill>
          <a:blip r:embed="rId3"/>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1"/>
          <p:cNvSpPr>
            <a:spLocks noChangeArrowheads="1"/>
          </p:cNvSpPr>
          <p:nvPr/>
        </p:nvSpPr>
        <p:spPr bwMode="auto">
          <a:xfrm>
            <a:off x="1538289" y="1907623"/>
            <a:ext cx="5748356" cy="2092881"/>
          </a:xfrm>
          <a:prstGeom prst="rect">
            <a:avLst/>
          </a:prstGeom>
          <a:noFill/>
          <a:ln w="9525">
            <a:noFill/>
            <a:miter lim="800000"/>
            <a:headEnd/>
            <a:tailEnd/>
          </a:ln>
        </p:spPr>
        <p:txBody>
          <a:bodyPr wrap="square">
            <a:spAutoFit/>
          </a:bodyPr>
          <a:lstStyle/>
          <a:p>
            <a:r>
              <a:rPr lang="zh-CN" altLang="en-US" sz="2600" dirty="0" smtClean="0">
                <a:solidFill>
                  <a:srgbClr val="C00000"/>
                </a:solidFill>
                <a:latin typeface="华文行楷" pitchFamily="2" charset="-122"/>
                <a:ea typeface="华文行楷" pitchFamily="2" charset="-122"/>
              </a:rPr>
              <a:t>仔细想想自己的成长过程，我发现，</a:t>
            </a:r>
            <a:r>
              <a:rPr lang="zh-CN" altLang="en-US" sz="2600" dirty="0" smtClean="0">
                <a:latin typeface="华文行楷" pitchFamily="2" charset="-122"/>
                <a:ea typeface="华文行楷" pitchFamily="2" charset="-122"/>
              </a:rPr>
              <a:t>我从小到大所接触到的中文</a:t>
            </a:r>
            <a:r>
              <a:rPr lang="zh-CN" altLang="en-US" sz="2600" dirty="0" smtClean="0">
                <a:solidFill>
                  <a:srgbClr val="C00000"/>
                </a:solidFill>
                <a:latin typeface="华文行楷" pitchFamily="2" charset="-122"/>
                <a:ea typeface="华文行楷" pitchFamily="2" charset="-122"/>
              </a:rPr>
              <a:t>并不是什么特别谨慎的</a:t>
            </a:r>
            <a:r>
              <a:rPr lang="zh-CN" altLang="en-US" sz="2600" dirty="0" smtClean="0">
                <a:latin typeface="华文行楷" pitchFamily="2" charset="-122"/>
                <a:ea typeface="华文行楷" pitchFamily="2" charset="-122"/>
              </a:rPr>
              <a:t>语言。</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57347" name="TextBox 4"/>
          <p:cNvSpPr txBox="1">
            <a:spLocks noChangeArrowheads="1"/>
          </p:cNvSpPr>
          <p:nvPr/>
        </p:nvSpPr>
        <p:spPr bwMode="auto">
          <a:xfrm>
            <a:off x="1538288" y="121442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57348" name="TextBox 25"/>
          <p:cNvSpPr txBox="1">
            <a:spLocks noChangeArrowheads="1"/>
          </p:cNvSpPr>
          <p:nvPr/>
        </p:nvSpPr>
        <p:spPr bwMode="auto">
          <a:xfrm>
            <a:off x="1547813" y="3406778"/>
            <a:ext cx="1871662" cy="522288"/>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614507" y="3950807"/>
            <a:ext cx="5672137" cy="1692771"/>
          </a:xfrm>
          <a:prstGeom prst="rect">
            <a:avLst/>
          </a:prstGeom>
          <a:noFill/>
          <a:ln w="9525">
            <a:noFill/>
            <a:miter lim="800000"/>
            <a:headEnd/>
            <a:tailEnd/>
          </a:ln>
        </p:spPr>
        <p:txBody>
          <a:bodyPr wrap="square">
            <a:spAutoFit/>
          </a:bodyPr>
          <a:lstStyle/>
          <a:p>
            <a:pPr algn="just"/>
            <a:r>
              <a:rPr lang="en-US" altLang="zh-CN" sz="2600" b="1" dirty="0" smtClean="0">
                <a:solidFill>
                  <a:srgbClr val="FF6600"/>
                </a:solidFill>
                <a:latin typeface="Helvetica"/>
                <a:ea typeface="+mn-ea"/>
              </a:rPr>
              <a:t>If I consider my upbringing carefully</a:t>
            </a:r>
            <a:r>
              <a:rPr lang="en-US" altLang="zh-CN" sz="2600" dirty="0" smtClean="0">
                <a:latin typeface="Helvetica"/>
              </a:rPr>
              <a:t>,</a:t>
            </a:r>
            <a:r>
              <a:rPr lang="en-US" altLang="zh-CN" sz="2600" b="1" dirty="0" smtClean="0">
                <a:solidFill>
                  <a:srgbClr val="FF6600"/>
                </a:solidFill>
                <a:latin typeface="Helvetica"/>
                <a:ea typeface="+mn-ea"/>
              </a:rPr>
              <a:t> I find there was nothing discreet about</a:t>
            </a:r>
            <a:r>
              <a:rPr lang="en-US" altLang="zh-CN" sz="2600" dirty="0" smtClean="0">
                <a:latin typeface="Helvetica"/>
              </a:rPr>
              <a:t> the Chinese language I grew up with.</a:t>
            </a:r>
            <a:endParaRPr lang="en-US" altLang="zh-CN" sz="2600" dirty="0">
              <a:latin typeface="Helvetica"/>
            </a:endParaRPr>
          </a:p>
        </p:txBody>
      </p:sp>
      <p:cxnSp>
        <p:nvCxnSpPr>
          <p:cNvPr id="4" name="直接连接符 3"/>
          <p:cNvCxnSpPr/>
          <p:nvPr/>
        </p:nvCxnSpPr>
        <p:spPr>
          <a:xfrm>
            <a:off x="1630060" y="1785926"/>
            <a:ext cx="5599415"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71604" y="3927478"/>
            <a:ext cx="5748312"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13" y="5981723"/>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pic>
        <p:nvPicPr>
          <p:cNvPr id="57354" name="Picture 2" descr="H:\2015年修改\图片14.jpg"/>
          <p:cNvPicPr>
            <a:picLocks noChangeAspect="1" noChangeArrowheads="1"/>
          </p:cNvPicPr>
          <p:nvPr/>
        </p:nvPicPr>
        <p:blipFill>
          <a:blip r:embed="rId3"/>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1"/>
          <p:cNvSpPr>
            <a:spLocks noChangeArrowheads="1"/>
          </p:cNvSpPr>
          <p:nvPr/>
        </p:nvSpPr>
        <p:spPr bwMode="auto">
          <a:xfrm>
            <a:off x="1538288" y="1928802"/>
            <a:ext cx="6129337" cy="2051844"/>
          </a:xfrm>
          <a:prstGeom prst="rect">
            <a:avLst/>
          </a:prstGeom>
          <a:noFill/>
          <a:ln w="9525">
            <a:noFill/>
            <a:miter lim="800000"/>
            <a:headEnd/>
            <a:tailEnd/>
          </a:ln>
        </p:spPr>
        <p:txBody>
          <a:bodyPr wrap="square">
            <a:spAutoFit/>
          </a:bodyPr>
          <a:lstStyle/>
          <a:p>
            <a:pPr algn="just"/>
            <a:r>
              <a:rPr lang="en-US" altLang="zh-CN" sz="2600" b="1" dirty="0" smtClean="0">
                <a:solidFill>
                  <a:srgbClr val="FF6600"/>
                </a:solidFill>
                <a:latin typeface="Helvetica"/>
                <a:ea typeface="+mn-ea"/>
              </a:rPr>
              <a:t>If I consider my upbringing </a:t>
            </a:r>
            <a:r>
              <a:rPr lang="en-US" altLang="zh-CN" sz="2600" dirty="0" smtClean="0">
                <a:latin typeface="Helvetica"/>
              </a:rPr>
              <a:t>carefully, </a:t>
            </a:r>
            <a:r>
              <a:rPr lang="en-US" altLang="zh-CN" sz="2600" b="1" dirty="0" smtClean="0">
                <a:solidFill>
                  <a:srgbClr val="FF6600"/>
                </a:solidFill>
                <a:latin typeface="Helvetica"/>
                <a:ea typeface="+mn-ea"/>
              </a:rPr>
              <a:t>I find there </a:t>
            </a:r>
            <a:r>
              <a:rPr lang="zh-CN" altLang="en-US" sz="2600" b="1" dirty="0" smtClean="0">
                <a:solidFill>
                  <a:srgbClr val="FF6600"/>
                </a:solidFill>
                <a:latin typeface="Helvetica"/>
                <a:ea typeface="+mn-ea"/>
              </a:rPr>
              <a:t> </a:t>
            </a:r>
            <a:r>
              <a:rPr lang="en-US" altLang="zh-CN" sz="2600" b="1" dirty="0" smtClean="0">
                <a:solidFill>
                  <a:srgbClr val="FF6600"/>
                </a:solidFill>
                <a:latin typeface="Helvetica"/>
                <a:ea typeface="+mn-ea"/>
              </a:rPr>
              <a:t>was nothing discreet / difficult about</a:t>
            </a:r>
            <a:r>
              <a:rPr lang="en-US" altLang="zh-CN" sz="2600" dirty="0" smtClean="0">
                <a:latin typeface="Helvetica"/>
              </a:rPr>
              <a:t> </a:t>
            </a:r>
            <a:r>
              <a:rPr lang="en-US" altLang="zh-CN" sz="2600" dirty="0" err="1" smtClean="0">
                <a:latin typeface="Helvetica"/>
              </a:rPr>
              <a:t>sth</a:t>
            </a:r>
            <a:r>
              <a:rPr lang="en-US" altLang="zh-CN" sz="2600" dirty="0" smtClean="0">
                <a:latin typeface="Helvetica"/>
              </a:rPr>
              <a:t>. / sb. I grew up with….</a:t>
            </a:r>
          </a:p>
          <a:p>
            <a:pPr>
              <a:lnSpc>
                <a:spcPts val="2800"/>
              </a:lnSpc>
            </a:pPr>
            <a:endParaRPr lang="en-US" altLang="zh-CN" sz="2600" b="1" dirty="0">
              <a:solidFill>
                <a:srgbClr val="E46C0A"/>
              </a:solidFill>
              <a:latin typeface="Helvetica"/>
              <a:ea typeface="华文行楷" pitchFamily="2" charset="-122"/>
            </a:endParaRPr>
          </a:p>
        </p:txBody>
      </p:sp>
      <p:sp>
        <p:nvSpPr>
          <p:cNvPr id="5" name="TextBox 4"/>
          <p:cNvSpPr txBox="1"/>
          <p:nvPr/>
        </p:nvSpPr>
        <p:spPr>
          <a:xfrm>
            <a:off x="1538288" y="1285860"/>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58372" name="TextBox 25"/>
          <p:cNvSpPr txBox="1">
            <a:spLocks noChangeArrowheads="1"/>
          </p:cNvSpPr>
          <p:nvPr/>
        </p:nvSpPr>
        <p:spPr bwMode="auto">
          <a:xfrm>
            <a:off x="1538288" y="3786190"/>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4500570"/>
            <a:ext cx="5872162" cy="1379865"/>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通过个人经历而形成的对某人</a:t>
            </a:r>
            <a:r>
              <a:rPr lang="en-US" altLang="en-US" sz="2600" dirty="0" smtClean="0">
                <a:solidFill>
                  <a:srgbClr val="71AE0E"/>
                </a:solidFill>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事的正确认识</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 </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356106"/>
            <a:ext cx="6046326" cy="1588"/>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97508" y="1855776"/>
            <a:ext cx="6070117"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8376"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pic>
        <p:nvPicPr>
          <p:cNvPr id="58379" name="Picture 2" descr="H:\2015年修改\图片14.jpg"/>
          <p:cNvPicPr>
            <a:picLocks noChangeAspect="1" noChangeArrowheads="1"/>
          </p:cNvPicPr>
          <p:nvPr/>
        </p:nvPicPr>
        <p:blipFill>
          <a:blip r:embed="rId4"/>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srcRect l="7280" t="15610"/>
          <a:stretch>
            <a:fillRect/>
          </a:stretch>
        </p:blipFill>
        <p:spPr bwMode="auto">
          <a:xfrm>
            <a:off x="785786" y="1214422"/>
            <a:ext cx="7962927" cy="5711843"/>
          </a:xfrm>
          <a:prstGeom prst="rect">
            <a:avLst/>
          </a:prstGeom>
          <a:noFill/>
          <a:ln w="9525">
            <a:noFill/>
            <a:miter lim="800000"/>
            <a:headEnd/>
            <a:tailEnd/>
          </a:ln>
        </p:spPr>
      </p:pic>
      <p:sp>
        <p:nvSpPr>
          <p:cNvPr id="13" name="文本框 5"/>
          <p:cNvSpPr txBox="1"/>
          <p:nvPr/>
        </p:nvSpPr>
        <p:spPr>
          <a:xfrm>
            <a:off x="1428728" y="4000504"/>
            <a:ext cx="3786214"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latin typeface="+mn-lt"/>
                <a:ea typeface="+mn-ea"/>
              </a:rPr>
              <a:t>upbringing </a:t>
            </a:r>
            <a:r>
              <a:rPr lang="en-US" altLang="zh-CN" sz="2400" dirty="0" smtClean="0">
                <a:latin typeface="+mn-lt"/>
                <a:ea typeface="+mn-ea"/>
              </a:rPr>
              <a:t>/  grow up with</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23" name="TextBox 22"/>
          <p:cNvSpPr txBox="1"/>
          <p:nvPr/>
        </p:nvSpPr>
        <p:spPr>
          <a:xfrm>
            <a:off x="1403350" y="1714488"/>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428729" y="2161637"/>
            <a:ext cx="6572295" cy="2696123"/>
          </a:xfrm>
          <a:prstGeom prst="rect">
            <a:avLst/>
          </a:prstGeom>
          <a:noFill/>
          <a:ln w="9525">
            <a:noFill/>
            <a:miter lim="800000"/>
            <a:headEnd/>
            <a:tailEnd/>
          </a:ln>
        </p:spPr>
        <p:txBody>
          <a:bodyPr wrap="square">
            <a:spAutoFit/>
          </a:bodyPr>
          <a:lstStyle/>
          <a:p>
            <a:pPr>
              <a:spcBef>
                <a:spcPct val="50000"/>
              </a:spcBef>
            </a:pPr>
            <a:r>
              <a:rPr lang="zh-CN" altLang="en-US" sz="2800" dirty="0" smtClean="0">
                <a:latin typeface="华文行楷" pitchFamily="2" charset="-122"/>
                <a:ea typeface="华文行楷" pitchFamily="2" charset="-122"/>
              </a:rPr>
              <a:t>仔细想想自己的成长过程，我发现，我从小到大所接触到的英文并不是什么特别难的语言。</a:t>
            </a:r>
          </a:p>
          <a:p>
            <a:pPr>
              <a:lnSpc>
                <a:spcPct val="120000"/>
              </a:lnSpc>
              <a:spcBef>
                <a:spcPct val="50000"/>
              </a:spcBef>
            </a:pPr>
            <a:endParaRPr lang="zh-CN" altLang="en-US" sz="2400" dirty="0" smtClean="0">
              <a:latin typeface="华文行楷" pitchFamily="2" charset="-122"/>
              <a:ea typeface="华文行楷" pitchFamily="2" charset="-122"/>
            </a:endParaRPr>
          </a:p>
          <a:p>
            <a:pPr>
              <a:lnSpc>
                <a:spcPct val="135000"/>
              </a:lnSpc>
              <a:spcBef>
                <a:spcPct val="50000"/>
              </a:spcBef>
            </a:pPr>
            <a:endParaRPr lang="zh-CN" altLang="en-US" sz="2400" dirty="0">
              <a:latin typeface="华文行楷" pitchFamily="2" charset="-122"/>
              <a:ea typeface="华文行楷" pitchFamily="2" charset="-122"/>
            </a:endParaRPr>
          </a:p>
        </p:txBody>
      </p:sp>
      <p:sp>
        <p:nvSpPr>
          <p:cNvPr id="25" name="TextBox 24"/>
          <p:cNvSpPr txBox="1"/>
          <p:nvPr/>
        </p:nvSpPr>
        <p:spPr>
          <a:xfrm>
            <a:off x="1357290" y="3571876"/>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428728" y="4429132"/>
            <a:ext cx="6572296" cy="2472472"/>
          </a:xfrm>
          <a:prstGeom prst="rect">
            <a:avLst/>
          </a:prstGeom>
          <a:noFill/>
          <a:ln w="9525">
            <a:noFill/>
            <a:miter lim="800000"/>
            <a:headEnd/>
            <a:tailEnd/>
          </a:ln>
        </p:spPr>
        <p:txBody>
          <a:bodyPr wrap="square">
            <a:spAutoFit/>
          </a:bodyPr>
          <a:lstStyle/>
          <a:p>
            <a:pPr>
              <a:spcBef>
                <a:spcPct val="50000"/>
              </a:spcBef>
            </a:pPr>
            <a:r>
              <a:rPr lang="en-US" altLang="zh-CN" sz="2800" b="1" dirty="0" smtClean="0">
                <a:solidFill>
                  <a:srgbClr val="FF6600"/>
                </a:solidFill>
                <a:latin typeface="Helvetica"/>
              </a:rPr>
              <a:t>If I consider my upbringing carefully</a:t>
            </a:r>
            <a:r>
              <a:rPr lang="en-US" altLang="zh-CN" sz="2800" dirty="0" smtClean="0">
                <a:latin typeface="Helvetica"/>
              </a:rPr>
              <a:t>,</a:t>
            </a:r>
            <a:r>
              <a:rPr lang="en-US" altLang="zh-CN" sz="2800" b="1" dirty="0" smtClean="0">
                <a:solidFill>
                  <a:srgbClr val="FF6600"/>
                </a:solidFill>
                <a:latin typeface="Helvetica"/>
              </a:rPr>
              <a:t> I find there was </a:t>
            </a:r>
            <a:r>
              <a:rPr kumimoji="1" lang="en-US" altLang="zh-CN" sz="2800" dirty="0" smtClean="0">
                <a:latin typeface="Helvetica"/>
              </a:rPr>
              <a:t>nothing difficult about the English language I </a:t>
            </a:r>
            <a:r>
              <a:rPr lang="en-US" altLang="zh-CN" sz="2800" dirty="0" smtClean="0">
                <a:latin typeface="Helvetica"/>
              </a:rPr>
              <a:t>grew up with</a:t>
            </a:r>
            <a:r>
              <a:rPr kumimoji="1" lang="en-US" altLang="zh-CN" sz="2800" dirty="0" smtClean="0">
                <a:latin typeface="Helvetica"/>
              </a:rPr>
              <a:t>.</a:t>
            </a:r>
          </a:p>
          <a:p>
            <a:pPr algn="just">
              <a:lnSpc>
                <a:spcPts val="2800"/>
              </a:lnSpc>
              <a:spcBef>
                <a:spcPct val="50000"/>
              </a:spcBef>
            </a:pPr>
            <a:endParaRPr kumimoji="1" lang="zh-CN" altLang="en-US" sz="2400" dirty="0" smtClean="0">
              <a:latin typeface="Helvetica"/>
            </a:endParaRPr>
          </a:p>
          <a:p>
            <a:pPr algn="just">
              <a:lnSpc>
                <a:spcPts val="2800"/>
              </a:lnSpc>
              <a:spcBef>
                <a:spcPct val="50000"/>
              </a:spcBef>
            </a:pPr>
            <a:endParaRPr kumimoji="1" lang="en-US" altLang="zh-CN" sz="2400" dirty="0">
              <a:latin typeface="Helvetica"/>
            </a:endParaRPr>
          </a:p>
        </p:txBody>
      </p:sp>
      <p:pic>
        <p:nvPicPr>
          <p:cNvPr id="59403" name="Picture 2" descr="H:\2015年修改\图片14.jpg"/>
          <p:cNvPicPr>
            <a:picLocks noChangeAspect="1" noChangeArrowheads="1"/>
          </p:cNvPicPr>
          <p:nvPr/>
        </p:nvPicPr>
        <p:blipFill>
          <a:blip r:embed="rId3"/>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1"/>
          <p:cNvSpPr>
            <a:spLocks noChangeArrowheads="1"/>
          </p:cNvSpPr>
          <p:nvPr/>
        </p:nvSpPr>
        <p:spPr bwMode="auto">
          <a:xfrm>
            <a:off x="1538288" y="2060382"/>
            <a:ext cx="5976937" cy="2154436"/>
          </a:xfrm>
          <a:prstGeom prst="rect">
            <a:avLst/>
          </a:prstGeom>
          <a:noFill/>
          <a:ln w="9525">
            <a:noFill/>
            <a:miter lim="800000"/>
            <a:headEnd/>
            <a:tailEnd/>
          </a:ln>
        </p:spPr>
        <p:txBody>
          <a:bodyPr>
            <a:spAutoFit/>
          </a:bodyPr>
          <a:lstStyle/>
          <a:p>
            <a:r>
              <a:rPr lang="zh-CN" altLang="en-US" sz="2800" dirty="0" smtClean="0">
                <a:latin typeface="华文行楷" pitchFamily="2" charset="-122"/>
                <a:ea typeface="华文行楷" pitchFamily="2" charset="-122"/>
              </a:rPr>
              <a:t>在这一点上，我的确</a:t>
            </a:r>
            <a:r>
              <a:rPr lang="zh-CN" altLang="en-US" sz="2800" dirty="0" smtClean="0">
                <a:solidFill>
                  <a:srgbClr val="C00000"/>
                </a:solidFill>
                <a:latin typeface="华文行楷" pitchFamily="2" charset="-122"/>
                <a:ea typeface="华文行楷" pitchFamily="2" charset="-122"/>
              </a:rPr>
              <a:t>在某种程度上同意</a:t>
            </a:r>
            <a:r>
              <a:rPr lang="en-US" altLang="zh-CN" sz="2800" dirty="0" smtClean="0">
                <a:latin typeface="华文行楷" pitchFamily="2" charset="-122"/>
                <a:ea typeface="华文行楷" pitchFamily="2" charset="-122"/>
              </a:rPr>
              <a:t>《</a:t>
            </a:r>
            <a:r>
              <a:rPr lang="zh-CN" altLang="en-US" sz="2800" dirty="0" smtClean="0">
                <a:latin typeface="华文行楷" pitchFamily="2" charset="-122"/>
                <a:ea typeface="华文行楷" pitchFamily="2" charset="-122"/>
              </a:rPr>
              <a:t>纽约时报杂志</a:t>
            </a:r>
            <a:r>
              <a:rPr lang="en-US" altLang="zh-CN" sz="2800" dirty="0" smtClean="0">
                <a:latin typeface="华文行楷" pitchFamily="2" charset="-122"/>
                <a:ea typeface="华文行楷" pitchFamily="2" charset="-122"/>
              </a:rPr>
              <a:t>》</a:t>
            </a:r>
            <a:r>
              <a:rPr lang="zh-CN" altLang="en-US" sz="2800" dirty="0" smtClean="0">
                <a:latin typeface="华文行楷" pitchFamily="2" charset="-122"/>
                <a:ea typeface="华文行楷" pitchFamily="2" charset="-122"/>
              </a:rPr>
              <a:t>的那篇文章。</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60419" name="TextBox 4"/>
          <p:cNvSpPr txBox="1">
            <a:spLocks noChangeArrowheads="1"/>
          </p:cNvSpPr>
          <p:nvPr/>
        </p:nvSpPr>
        <p:spPr bwMode="auto">
          <a:xfrm>
            <a:off x="1538288" y="1428736"/>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60420" name="TextBox 25"/>
          <p:cNvSpPr txBox="1">
            <a:spLocks noChangeArrowheads="1"/>
          </p:cNvSpPr>
          <p:nvPr/>
        </p:nvSpPr>
        <p:spPr bwMode="auto">
          <a:xfrm>
            <a:off x="1538288" y="3478216"/>
            <a:ext cx="1871662" cy="522288"/>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25" y="4071942"/>
            <a:ext cx="6500837" cy="2243691"/>
          </a:xfrm>
          <a:prstGeom prst="rect">
            <a:avLst/>
          </a:prstGeom>
          <a:noFill/>
          <a:ln w="9525">
            <a:noFill/>
            <a:miter lim="800000"/>
            <a:headEnd/>
            <a:tailEnd/>
          </a:ln>
        </p:spPr>
        <p:txBody>
          <a:bodyPr wrap="square">
            <a:spAutoFit/>
          </a:bodyPr>
          <a:lstStyle/>
          <a:p>
            <a:pPr>
              <a:lnSpc>
                <a:spcPct val="120000"/>
              </a:lnSpc>
            </a:pPr>
            <a:r>
              <a:rPr lang="en-US" altLang="zh-CN" sz="2800" dirty="0" smtClean="0">
                <a:latin typeface="Helvetica"/>
              </a:rPr>
              <a:t>At this junction, I do </a:t>
            </a:r>
            <a:r>
              <a:rPr lang="en-US" altLang="zh-CN" sz="2800" b="1" dirty="0" smtClean="0">
                <a:solidFill>
                  <a:srgbClr val="FF6600"/>
                </a:solidFill>
                <a:latin typeface="Helvetica"/>
                <a:ea typeface="+mn-ea"/>
              </a:rPr>
              <a:t>agree in part with</a:t>
            </a:r>
            <a:r>
              <a:rPr lang="en-US" altLang="zh-CN" sz="2800" dirty="0" smtClean="0">
                <a:latin typeface="Helvetica"/>
              </a:rPr>
              <a:t> </a:t>
            </a:r>
            <a:r>
              <a:rPr lang="en-US" altLang="zh-CN" sz="2800" i="1" dirty="0" smtClean="0">
                <a:latin typeface="Helvetica"/>
              </a:rPr>
              <a:t>The New York Times Magazine </a:t>
            </a:r>
            <a:r>
              <a:rPr lang="en-US" altLang="zh-CN" sz="2800" dirty="0" smtClean="0">
                <a:latin typeface="Helvetica"/>
              </a:rPr>
              <a:t>article.</a:t>
            </a:r>
            <a:endParaRPr lang="en-US" altLang="zh-CN" sz="2800" dirty="0">
              <a:latin typeface="Helvetica"/>
            </a:endParaRPr>
          </a:p>
          <a:p>
            <a:pPr>
              <a:spcBef>
                <a:spcPct val="50000"/>
              </a:spcBef>
            </a:pPr>
            <a:endParaRPr lang="en-US" altLang="zh-CN" sz="2600" dirty="0">
              <a:latin typeface="Helvetica"/>
            </a:endParaRPr>
          </a:p>
        </p:txBody>
      </p:sp>
      <p:cxnSp>
        <p:nvCxnSpPr>
          <p:cNvPr id="4" name="直接连接符 3"/>
          <p:cNvCxnSpPr/>
          <p:nvPr/>
        </p:nvCxnSpPr>
        <p:spPr>
          <a:xfrm>
            <a:off x="1538333" y="2000240"/>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071942"/>
            <a:ext cx="5976892"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500694" y="5429264"/>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pic>
        <p:nvPicPr>
          <p:cNvPr id="60426" name="Picture 2" descr="H:\2015年修改\图片14.jpg"/>
          <p:cNvPicPr>
            <a:picLocks noChangeAspect="1" noChangeArrowheads="1"/>
          </p:cNvPicPr>
          <p:nvPr/>
        </p:nvPicPr>
        <p:blipFill>
          <a:blip r:embed="rId3"/>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1"/>
          <p:cNvSpPr>
            <a:spLocks noChangeArrowheads="1"/>
          </p:cNvSpPr>
          <p:nvPr/>
        </p:nvSpPr>
        <p:spPr bwMode="auto">
          <a:xfrm>
            <a:off x="1538288" y="2143755"/>
            <a:ext cx="5913438" cy="2250873"/>
          </a:xfrm>
          <a:prstGeom prst="rect">
            <a:avLst/>
          </a:prstGeom>
          <a:noFill/>
          <a:ln w="9525">
            <a:noFill/>
            <a:miter lim="800000"/>
            <a:headEnd/>
            <a:tailEnd/>
          </a:ln>
        </p:spPr>
        <p:txBody>
          <a:bodyPr wrap="square">
            <a:spAutoFit/>
          </a:bodyPr>
          <a:lstStyle/>
          <a:p>
            <a:pPr>
              <a:lnSpc>
                <a:spcPct val="120000"/>
              </a:lnSpc>
            </a:pPr>
            <a:r>
              <a:rPr lang="en-US" altLang="zh-CN" sz="2600" dirty="0" smtClean="0">
                <a:latin typeface="Helvetica"/>
              </a:rPr>
              <a:t>At this junction, I</a:t>
            </a:r>
            <a:r>
              <a:rPr lang="en-US" altLang="zh-CN" sz="2600" b="1" dirty="0" smtClean="0">
                <a:solidFill>
                  <a:srgbClr val="FF6600"/>
                </a:solidFill>
                <a:latin typeface="Helvetica"/>
                <a:ea typeface="+mn-ea"/>
              </a:rPr>
              <a:t> </a:t>
            </a:r>
            <a:r>
              <a:rPr lang="en-US" altLang="zh-CN" sz="2600" dirty="0" smtClean="0">
                <a:latin typeface="Helvetica"/>
              </a:rPr>
              <a:t>do</a:t>
            </a:r>
            <a:r>
              <a:rPr lang="en-US" altLang="zh-CN" sz="2600" b="1" dirty="0" smtClean="0">
                <a:solidFill>
                  <a:srgbClr val="FF6600"/>
                </a:solidFill>
                <a:latin typeface="Helvetica"/>
                <a:ea typeface="+mn-ea"/>
              </a:rPr>
              <a:t> agree in part with </a:t>
            </a:r>
            <a:r>
              <a:rPr lang="en-US" altLang="zh-CN" sz="2600" dirty="0" err="1" smtClean="0">
                <a:latin typeface="Helvetica"/>
              </a:rPr>
              <a:t>sth</a:t>
            </a:r>
            <a:r>
              <a:rPr lang="en-US" altLang="zh-CN" sz="2600" dirty="0" smtClean="0">
                <a:latin typeface="Helvetica"/>
              </a:rPr>
              <a:t>.</a:t>
            </a:r>
          </a:p>
          <a:p>
            <a:pPr>
              <a:lnSpc>
                <a:spcPct val="120000"/>
              </a:lnSpc>
            </a:pPr>
            <a:endParaRPr lang="zh-CN" altLang="en-US" sz="2600" dirty="0" smtClean="0">
              <a:latin typeface="Helvetica"/>
              <a:ea typeface="华文行楷" pitchFamily="2" charset="-122"/>
            </a:endParaRPr>
          </a:p>
          <a:p>
            <a:pPr>
              <a:lnSpc>
                <a:spcPts val="2800"/>
              </a:lnSpc>
            </a:pPr>
            <a:endParaRPr lang="en-US" altLang="zh-CN" sz="2600" dirty="0">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547803"/>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61444" name="TextBox 25"/>
          <p:cNvSpPr txBox="1">
            <a:spLocks noChangeArrowheads="1"/>
          </p:cNvSpPr>
          <p:nvPr/>
        </p:nvSpPr>
        <p:spPr bwMode="auto">
          <a:xfrm>
            <a:off x="1538288" y="3714752"/>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49410" y="4429132"/>
            <a:ext cx="6408738" cy="1011238"/>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部分认同</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284668"/>
            <a:ext cx="5608176" cy="1588"/>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2141528"/>
            <a:ext cx="5608176"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1448"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pic>
        <p:nvPicPr>
          <p:cNvPr id="61451" name="Picture 2" descr="H:\2015年修改\图片14.jpg"/>
          <p:cNvPicPr>
            <a:picLocks noChangeAspect="1" noChangeArrowheads="1"/>
          </p:cNvPicPr>
          <p:nvPr/>
        </p:nvPicPr>
        <p:blipFill>
          <a:blip r:embed="rId4"/>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1" descr="H:\2015年修改\图片6.jpg"/>
          <p:cNvPicPr>
            <a:picLocks noChangeAspect="1" noChangeArrowheads="1"/>
          </p:cNvPicPr>
          <p:nvPr/>
        </p:nvPicPr>
        <p:blipFill>
          <a:blip r:embed="rId4"/>
          <a:srcRect/>
          <a:stretch>
            <a:fillRect/>
          </a:stretch>
        </p:blipFill>
        <p:spPr bwMode="auto">
          <a:xfrm>
            <a:off x="0" y="0"/>
            <a:ext cx="7156450" cy="1212850"/>
          </a:xfrm>
          <a:prstGeom prst="rect">
            <a:avLst/>
          </a:prstGeom>
          <a:noFill/>
          <a:ln w="9525">
            <a:noFill/>
            <a:miter lim="800000"/>
            <a:headEnd/>
            <a:tailEnd/>
          </a:ln>
        </p:spPr>
      </p:pic>
      <p:pic>
        <p:nvPicPr>
          <p:cNvPr id="9" name="Picture 21" descr="tv">
            <a:hlinkClick r:id="rId5"/>
          </p:cNvPr>
          <p:cNvPicPr>
            <a:picLocks noChangeAspect="1" noChangeArrowheads="1"/>
          </p:cNvPicPr>
          <p:nvPr/>
        </p:nvPicPr>
        <p:blipFill>
          <a:blip r:embed="rId6" cstate="print"/>
          <a:srcRect/>
          <a:stretch>
            <a:fillRect/>
          </a:stretch>
        </p:blipFill>
        <p:spPr bwMode="auto">
          <a:xfrm>
            <a:off x="441724" y="1146198"/>
            <a:ext cx="8367597" cy="5640388"/>
          </a:xfrm>
          <a:prstGeom prst="rect">
            <a:avLst/>
          </a:prstGeom>
          <a:noFill/>
          <a:ln w="9525">
            <a:noFill/>
            <a:miter lim="800000"/>
            <a:headEnd/>
            <a:tailEnd/>
          </a:ln>
        </p:spPr>
      </p:pic>
      <p:pic>
        <p:nvPicPr>
          <p:cNvPr id="8" name="中国人的婉转是老外们不能呼吸的痛 08_标清(0).wmv">
            <a:hlinkClick r:id="" action="ppaction://media"/>
          </p:cNvPr>
          <p:cNvPicPr>
            <a:picLocks noRot="1" noChangeAspect="1"/>
          </p:cNvPicPr>
          <p:nvPr>
            <a:videoFile r:link="rId1"/>
          </p:nvPr>
        </p:nvPicPr>
        <p:blipFill>
          <a:blip r:embed="rId7"/>
          <a:stretch>
            <a:fillRect/>
          </a:stretch>
        </p:blipFill>
        <p:spPr>
          <a:xfrm>
            <a:off x="815974" y="1428736"/>
            <a:ext cx="7685116" cy="407196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srcRect l="7280" t="15610"/>
          <a:stretch>
            <a:fillRect/>
          </a:stretch>
        </p:blipFill>
        <p:spPr bwMode="auto">
          <a:xfrm>
            <a:off x="500063" y="1484313"/>
            <a:ext cx="8248650" cy="5156200"/>
          </a:xfrm>
          <a:prstGeom prst="rect">
            <a:avLst/>
          </a:prstGeom>
          <a:noFill/>
          <a:ln w="9525">
            <a:noFill/>
            <a:miter lim="800000"/>
            <a:headEnd/>
            <a:tailEnd/>
          </a:ln>
        </p:spPr>
      </p:pic>
      <p:sp>
        <p:nvSpPr>
          <p:cNvPr id="13" name="文本框 5"/>
          <p:cNvSpPr txBox="1"/>
          <p:nvPr/>
        </p:nvSpPr>
        <p:spPr>
          <a:xfrm>
            <a:off x="1142976" y="3643314"/>
            <a:ext cx="6086499" cy="542456"/>
          </a:xfrm>
          <a:prstGeom prst="rect">
            <a:avLst/>
          </a:prstGeom>
          <a:solidFill>
            <a:srgbClr val="FFC000"/>
          </a:solidFill>
          <a:effectLst>
            <a:softEdge rad="127000"/>
          </a:effectLst>
        </p:spPr>
        <p:txBody>
          <a:bodyPr wrap="square">
            <a:spAutoFit/>
          </a:bodyPr>
          <a:lstStyle/>
          <a:p>
            <a:pPr fontAlgn="auto">
              <a:lnSpc>
                <a:spcPct val="120000"/>
              </a:lnSpc>
              <a:spcBef>
                <a:spcPct val="50000"/>
              </a:spcBef>
              <a:spcAft>
                <a:spcPts val="0"/>
              </a:spcAft>
              <a:defRPr/>
            </a:pPr>
            <a:r>
              <a:rPr kumimoji="1" lang="en-US" altLang="zh-CN" sz="2400" dirty="0" smtClean="0">
                <a:solidFill>
                  <a:srgbClr val="000000"/>
                </a:solidFill>
                <a:latin typeface="+mn-lt"/>
                <a:ea typeface="+mn-ea"/>
              </a:rPr>
              <a:t>(At this junction / agree in part with / raise)</a:t>
            </a:r>
            <a:endParaRPr kumimoji="1" lang="en-US" altLang="zh-CN" sz="2400" dirty="0">
              <a:solidFill>
                <a:schemeClr val="accent4">
                  <a:lumMod val="10000"/>
                </a:schemeClr>
              </a:solidFill>
              <a:latin typeface="+mn-lt"/>
              <a:ea typeface="+mn-ea"/>
            </a:endParaRPr>
          </a:p>
        </p:txBody>
      </p:sp>
      <p:sp>
        <p:nvSpPr>
          <p:cNvPr id="23" name="TextBox 22"/>
          <p:cNvSpPr txBox="1"/>
          <p:nvPr/>
        </p:nvSpPr>
        <p:spPr>
          <a:xfrm>
            <a:off x="1071563" y="1936743"/>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128707" y="2306772"/>
            <a:ext cx="6157937" cy="2265236"/>
          </a:xfrm>
          <a:prstGeom prst="rect">
            <a:avLst/>
          </a:prstGeom>
          <a:noFill/>
          <a:ln w="9525">
            <a:noFill/>
            <a:miter lim="800000"/>
            <a:headEnd/>
            <a:tailEnd/>
          </a:ln>
        </p:spPr>
        <p:txBody>
          <a:bodyPr wrap="square">
            <a:spAutoFit/>
          </a:bodyPr>
          <a:lstStyle/>
          <a:p>
            <a:pPr>
              <a:spcBef>
                <a:spcPct val="50000"/>
              </a:spcBef>
            </a:pPr>
            <a:r>
              <a:rPr lang="zh-CN" altLang="en-US" sz="2800" dirty="0" smtClean="0">
                <a:latin typeface="华文行楷" pitchFamily="2" charset="-122"/>
                <a:ea typeface="华文行楷" pitchFamily="2" charset="-122"/>
              </a:rPr>
              <a:t>在这一点上，我的确在某种程度上同意女孩要富养的理念。</a:t>
            </a:r>
          </a:p>
          <a:p>
            <a:pPr>
              <a:lnSpc>
                <a:spcPct val="120000"/>
              </a:lnSpc>
              <a:spcBef>
                <a:spcPct val="50000"/>
              </a:spcBef>
            </a:pPr>
            <a:endParaRPr lang="zh-CN" altLang="en-US" sz="2400" dirty="0" smtClean="0">
              <a:latin typeface="华文行楷" pitchFamily="2" charset="-122"/>
              <a:ea typeface="华文行楷" pitchFamily="2" charset="-122"/>
            </a:endParaRPr>
          </a:p>
          <a:p>
            <a:pPr>
              <a:lnSpc>
                <a:spcPct val="135000"/>
              </a:lnSpc>
              <a:spcBef>
                <a:spcPct val="50000"/>
              </a:spcBef>
            </a:pPr>
            <a:endParaRPr lang="zh-CN" altLang="en-US" sz="2400" dirty="0">
              <a:latin typeface="华文行楷" pitchFamily="2" charset="-122"/>
              <a:ea typeface="华文行楷" pitchFamily="2" charset="-122"/>
            </a:endParaRPr>
          </a:p>
        </p:txBody>
      </p:sp>
      <p:sp>
        <p:nvSpPr>
          <p:cNvPr id="25" name="TextBox 24"/>
          <p:cNvSpPr txBox="1"/>
          <p:nvPr/>
        </p:nvSpPr>
        <p:spPr>
          <a:xfrm>
            <a:off x="1071563" y="3222627"/>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214438" y="4185770"/>
            <a:ext cx="6483350" cy="2815130"/>
          </a:xfrm>
          <a:prstGeom prst="rect">
            <a:avLst/>
          </a:prstGeom>
          <a:noFill/>
          <a:ln w="9525">
            <a:noFill/>
            <a:miter lim="800000"/>
            <a:headEnd/>
            <a:tailEnd/>
          </a:ln>
        </p:spPr>
        <p:txBody>
          <a:bodyPr>
            <a:spAutoFit/>
          </a:bodyPr>
          <a:lstStyle/>
          <a:p>
            <a:pPr>
              <a:lnSpc>
                <a:spcPct val="120000"/>
              </a:lnSpc>
              <a:spcBef>
                <a:spcPct val="50000"/>
              </a:spcBef>
            </a:pPr>
            <a:r>
              <a:rPr kumimoji="1" lang="en-US" altLang="zh-CN" sz="2800" i="1" dirty="0" smtClean="0">
                <a:solidFill>
                  <a:srgbClr val="FF0000"/>
                </a:solidFill>
                <a:latin typeface="Helvetica"/>
              </a:rPr>
              <a:t>At this junction</a:t>
            </a:r>
            <a:r>
              <a:rPr kumimoji="1" lang="en-US" altLang="zh-CN" sz="2800" dirty="0" smtClean="0">
                <a:latin typeface="Helvetica"/>
              </a:rPr>
              <a:t>, I do </a:t>
            </a:r>
            <a:r>
              <a:rPr kumimoji="1" lang="en-US" altLang="zh-CN" sz="2800" i="1" dirty="0" smtClean="0">
                <a:solidFill>
                  <a:srgbClr val="FF0000"/>
                </a:solidFill>
                <a:latin typeface="Helvetica"/>
              </a:rPr>
              <a:t>agree in part with </a:t>
            </a:r>
            <a:r>
              <a:rPr kumimoji="1" lang="en-US" altLang="zh-CN" sz="2800" dirty="0" smtClean="0">
                <a:latin typeface="Helvetica"/>
              </a:rPr>
              <a:t>the idea that daughters should be </a:t>
            </a:r>
            <a:r>
              <a:rPr kumimoji="1" lang="en-US" altLang="zh-CN" sz="2800" i="1" dirty="0" smtClean="0">
                <a:solidFill>
                  <a:srgbClr val="FF0000"/>
                </a:solidFill>
                <a:latin typeface="Helvetica"/>
              </a:rPr>
              <a:t>raised</a:t>
            </a:r>
            <a:r>
              <a:rPr kumimoji="1" lang="en-US" altLang="zh-CN" sz="2800" dirty="0" smtClean="0">
                <a:latin typeface="Helvetica"/>
              </a:rPr>
              <a:t> in richness and happiness.</a:t>
            </a:r>
          </a:p>
          <a:p>
            <a:pPr>
              <a:lnSpc>
                <a:spcPct val="120000"/>
              </a:lnSpc>
              <a:spcBef>
                <a:spcPct val="50000"/>
              </a:spcBef>
            </a:pPr>
            <a:endParaRPr lang="zh-CN" altLang="en-US" sz="2400" dirty="0" smtClean="0"/>
          </a:p>
          <a:p>
            <a:pPr>
              <a:lnSpc>
                <a:spcPts val="2800"/>
              </a:lnSpc>
              <a:spcBef>
                <a:spcPct val="50000"/>
              </a:spcBef>
            </a:pPr>
            <a:endParaRPr kumimoji="1" lang="en-US" altLang="zh-CN" sz="2400" dirty="0">
              <a:latin typeface="Helvetica"/>
            </a:endParaRPr>
          </a:p>
        </p:txBody>
      </p:sp>
      <p:pic>
        <p:nvPicPr>
          <p:cNvPr id="62475" name="Picture 2" descr="H:\2015年修改\图片14.jpg"/>
          <p:cNvPicPr>
            <a:picLocks noChangeAspect="1" noChangeArrowheads="1"/>
          </p:cNvPicPr>
          <p:nvPr/>
        </p:nvPicPr>
        <p:blipFill>
          <a:blip r:embed="rId3"/>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a:grpSpLocks/>
          </p:cNvGrpSpPr>
          <p:nvPr/>
        </p:nvGrpSpPr>
        <p:grpSpPr bwMode="auto">
          <a:xfrm rot="900315">
            <a:off x="4887825" y="1580001"/>
            <a:ext cx="4225436" cy="2996155"/>
            <a:chOff x="3381720" y="3399084"/>
            <a:chExt cx="1741334" cy="1847283"/>
          </a:xfrm>
        </p:grpSpPr>
        <p:grpSp>
          <p:nvGrpSpPr>
            <p:cNvPr id="66570" name="Group 21"/>
            <p:cNvGrpSpPr>
              <a:grpSpLocks/>
            </p:cNvGrpSpPr>
            <p:nvPr/>
          </p:nvGrpSpPr>
          <p:grpSpPr bwMode="auto">
            <a:xfrm rot="-396937">
              <a:off x="3381720" y="3399084"/>
              <a:ext cx="1741334" cy="1833593"/>
              <a:chOff x="767642" y="447730"/>
              <a:chExt cx="1741334" cy="1833593"/>
            </a:xfrm>
          </p:grpSpPr>
          <p:sp>
            <p:nvSpPr>
              <p:cNvPr id="22" name="Freeform 6"/>
              <p:cNvSpPr>
                <a:spLocks/>
              </p:cNvSpPr>
              <p:nvPr/>
            </p:nvSpPr>
            <p:spPr bwMode="auto">
              <a:xfrm rot="346487">
                <a:off x="794382" y="656512"/>
                <a:ext cx="1633099" cy="1487549"/>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sp>
            <p:nvSpPr>
              <p:cNvPr id="30" name="Freeform 6"/>
              <p:cNvSpPr>
                <a:spLocks/>
              </p:cNvSpPr>
              <p:nvPr/>
            </p:nvSpPr>
            <p:spPr bwMode="auto">
              <a:xfrm rot="485220">
                <a:off x="767642" y="447730"/>
                <a:ext cx="1741334" cy="183359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grpSp>
        <p:sp>
          <p:nvSpPr>
            <p:cNvPr id="66571" name="TextBox 28"/>
            <p:cNvSpPr txBox="1">
              <a:spLocks noChangeArrowheads="1"/>
            </p:cNvSpPr>
            <p:nvPr/>
          </p:nvSpPr>
          <p:spPr bwMode="auto">
            <a:xfrm rot="21416819">
              <a:off x="3437569" y="3854638"/>
              <a:ext cx="1569735" cy="1391729"/>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800" dirty="0" smtClean="0">
                  <a:solidFill>
                    <a:srgbClr val="000000"/>
                  </a:solidFill>
                  <a:latin typeface="华文行楷" pitchFamily="2" charset="-122"/>
                  <a:ea typeface="华文行楷" pitchFamily="2" charset="-122"/>
                  <a:cs typeface="华文新魏" pitchFamily="2" charset="-122"/>
                </a:rPr>
                <a:t>生于移民家庭的孩子都清楚，有一种特殊的两难境地与说两种语言的生活联系在一起。</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pic>
        <p:nvPicPr>
          <p:cNvPr id="66564" name="Picture 2" descr="H:\2015年修改\图片15.jpg"/>
          <p:cNvPicPr>
            <a:picLocks noChangeAspect="1" noChangeArrowheads="1"/>
          </p:cNvPicPr>
          <p:nvPr/>
        </p:nvPicPr>
        <p:blipFill>
          <a:blip r:embed="rId4"/>
          <a:srcRect/>
          <a:stretch>
            <a:fillRect/>
          </a:stretch>
        </p:blipFill>
        <p:spPr bwMode="auto">
          <a:xfrm>
            <a:off x="0" y="0"/>
            <a:ext cx="8796338" cy="1163638"/>
          </a:xfrm>
          <a:prstGeom prst="rect">
            <a:avLst/>
          </a:prstGeom>
          <a:noFill/>
          <a:ln w="9525">
            <a:noFill/>
            <a:miter lim="800000"/>
            <a:headEnd/>
            <a:tailEnd/>
          </a:ln>
        </p:spPr>
      </p:pic>
      <p:grpSp>
        <p:nvGrpSpPr>
          <p:cNvPr id="4" name="Group 35"/>
          <p:cNvGrpSpPr>
            <a:grpSpLocks/>
          </p:cNvGrpSpPr>
          <p:nvPr/>
        </p:nvGrpSpPr>
        <p:grpSpPr bwMode="auto">
          <a:xfrm rot="20909521">
            <a:off x="211009" y="1766662"/>
            <a:ext cx="4877926" cy="3671519"/>
            <a:chOff x="3390263" y="3341238"/>
            <a:chExt cx="1743772" cy="1730230"/>
          </a:xfrm>
        </p:grpSpPr>
        <p:grpSp>
          <p:nvGrpSpPr>
            <p:cNvPr id="66566" name="Group 21"/>
            <p:cNvGrpSpPr>
              <a:grpSpLocks/>
            </p:cNvGrpSpPr>
            <p:nvPr/>
          </p:nvGrpSpPr>
          <p:grpSpPr bwMode="auto">
            <a:xfrm rot="-396937">
              <a:off x="3390263" y="3341238"/>
              <a:ext cx="1743772" cy="1730230"/>
              <a:chOff x="788738" y="391738"/>
              <a:chExt cx="1743772" cy="1730230"/>
            </a:xfrm>
          </p:grpSpPr>
          <p:sp>
            <p:nvSpPr>
              <p:cNvPr id="26" name="Freeform 6"/>
              <p:cNvSpPr>
                <a:spLocks/>
              </p:cNvSpPr>
              <p:nvPr/>
            </p:nvSpPr>
            <p:spPr bwMode="auto">
              <a:xfrm rot="346487">
                <a:off x="792209" y="661226"/>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27" name="Freeform 6"/>
              <p:cNvSpPr>
                <a:spLocks/>
              </p:cNvSpPr>
              <p:nvPr/>
            </p:nvSpPr>
            <p:spPr bwMode="auto">
              <a:xfrm rot="485220">
                <a:off x="788738" y="391738"/>
                <a:ext cx="1705094" cy="1682242"/>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6567" name="TextBox 28"/>
            <p:cNvSpPr txBox="1">
              <a:spLocks noChangeArrowheads="1"/>
            </p:cNvSpPr>
            <p:nvPr/>
          </p:nvSpPr>
          <p:spPr bwMode="auto">
            <a:xfrm rot="21525040">
              <a:off x="3446034" y="3506126"/>
              <a:ext cx="1597464" cy="1422136"/>
            </a:xfrm>
            <a:prstGeom prst="rect">
              <a:avLst/>
            </a:prstGeom>
            <a:noFill/>
            <a:ln w="9525">
              <a:noFill/>
              <a:miter lim="800000"/>
              <a:headEnd/>
              <a:tailEnd/>
            </a:ln>
          </p:spPr>
          <p:txBody>
            <a:bodyPr wrap="square">
              <a:spAutoFit/>
            </a:bodyPr>
            <a:lstStyle/>
            <a:p>
              <a:r>
                <a:rPr kumimoji="1" lang="en-US" altLang="zh-CN" sz="2800" dirty="0" smtClean="0">
                  <a:solidFill>
                    <a:srgbClr val="8E0000"/>
                  </a:solidFill>
                  <a:latin typeface="Helvetica"/>
                  <a:ea typeface="楷体" pitchFamily="49" charset="-122"/>
                  <a:cs typeface="华文新魏" pitchFamily="2" charset="-122"/>
                </a:rPr>
                <a:t>a. As any child of immigrant parents knows, there is a special kind of double bind attached to knowing two languages. (Para. 12</a:t>
              </a:r>
              <a:r>
                <a:rPr kumimoji="1" lang="zh-CN" altLang="en-US" sz="2800" dirty="0" smtClean="0">
                  <a:solidFill>
                    <a:srgbClr val="8E0000"/>
                  </a:solidFill>
                  <a:latin typeface="Helvetica"/>
                  <a:ea typeface="楷体" pitchFamily="49" charset="-122"/>
                  <a:cs typeface="华文新魏" pitchFamily="2" charset="-122"/>
                </a:rPr>
                <a:t>，</a:t>
              </a:r>
              <a:r>
                <a:rPr kumimoji="1" lang="en-US" altLang="zh-CN" sz="2800" dirty="0" smtClean="0">
                  <a:solidFill>
                    <a:srgbClr val="8E0000"/>
                  </a:solidFill>
                  <a:latin typeface="Helvetica"/>
                  <a:ea typeface="楷体" pitchFamily="49" charset="-122"/>
                  <a:cs typeface="华文新魏" pitchFamily="2" charset="-122"/>
                </a:rPr>
                <a:t>L1)</a:t>
              </a:r>
              <a:endParaRPr kumimoji="1" lang="zh-CN" altLang="en-US" sz="2800" dirty="0" smtClean="0">
                <a:solidFill>
                  <a:srgbClr val="8E0000"/>
                </a:solidFill>
                <a:latin typeface="Helvetica"/>
                <a:ea typeface="楷体" pitchFamily="49" charset="-122"/>
                <a:cs typeface="华文新魏" pitchFamily="2" charset="-122"/>
              </a:endParaRPr>
            </a:p>
            <a:p>
              <a:pPr algn="just" eaLnBrk="0" hangingPunct="0">
                <a:lnSpc>
                  <a:spcPct val="85000"/>
                </a:lnSpc>
              </a:pPr>
              <a:endParaRPr kumimoji="1" lang="en-US" altLang="zh-CN" sz="2600" dirty="0">
                <a:solidFill>
                  <a:srgbClr val="8E0000"/>
                </a:solidFill>
                <a:latin typeface="Helvetica"/>
                <a:ea typeface="楷体" pitchFamily="49" charset="-122"/>
                <a:cs typeface="华文新魏"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7587" name="Picture 2" descr="H:\2015年修改\图片15.jpg"/>
          <p:cNvPicPr>
            <a:picLocks noChangeAspect="1" noChangeArrowheads="1"/>
          </p:cNvPicPr>
          <p:nvPr/>
        </p:nvPicPr>
        <p:blipFill>
          <a:blip r:embed="rId4"/>
          <a:srcRect/>
          <a:stretch>
            <a:fillRect/>
          </a:stretch>
        </p:blipFill>
        <p:spPr bwMode="auto">
          <a:xfrm>
            <a:off x="0" y="0"/>
            <a:ext cx="8796338" cy="1163638"/>
          </a:xfrm>
          <a:prstGeom prst="rect">
            <a:avLst/>
          </a:prstGeom>
          <a:noFill/>
          <a:ln w="9525">
            <a:noFill/>
            <a:miter lim="800000"/>
            <a:headEnd/>
            <a:tailEnd/>
          </a:ln>
        </p:spPr>
      </p:pic>
      <p:grpSp>
        <p:nvGrpSpPr>
          <p:cNvPr id="2" name="组合 12"/>
          <p:cNvGrpSpPr>
            <a:grpSpLocks/>
          </p:cNvGrpSpPr>
          <p:nvPr/>
        </p:nvGrpSpPr>
        <p:grpSpPr bwMode="auto">
          <a:xfrm rot="271345">
            <a:off x="4939328" y="1958858"/>
            <a:ext cx="3886063" cy="4037865"/>
            <a:chOff x="5033970" y="1218450"/>
            <a:chExt cx="3885476" cy="4037992"/>
          </a:xfrm>
        </p:grpSpPr>
        <p:grpSp>
          <p:nvGrpSpPr>
            <p:cNvPr id="67594" name="Group 35"/>
            <p:cNvGrpSpPr>
              <a:grpSpLocks/>
            </p:cNvGrpSpPr>
            <p:nvPr/>
          </p:nvGrpSpPr>
          <p:grpSpPr bwMode="auto">
            <a:xfrm rot="872659">
              <a:off x="5033970" y="1347557"/>
              <a:ext cx="3885476" cy="3908885"/>
              <a:chOff x="3386664" y="3518414"/>
              <a:chExt cx="1927123" cy="2366169"/>
            </a:xfrm>
          </p:grpSpPr>
          <p:sp>
            <p:nvSpPr>
              <p:cNvPr id="25" name="Freeform 6"/>
              <p:cNvSpPr>
                <a:spLocks/>
              </p:cNvSpPr>
              <p:nvPr/>
            </p:nvSpPr>
            <p:spPr bwMode="auto">
              <a:xfrm rot="88283">
                <a:off x="3386664" y="3572980"/>
                <a:ext cx="1741401" cy="1314638"/>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sp>
            <p:nvSpPr>
              <p:cNvPr id="67599" name="TextBox 28"/>
              <p:cNvSpPr txBox="1">
                <a:spLocks noChangeArrowheads="1"/>
              </p:cNvSpPr>
              <p:nvPr/>
            </p:nvSpPr>
            <p:spPr bwMode="auto">
              <a:xfrm rot="20972636">
                <a:off x="3560872" y="3518414"/>
                <a:ext cx="1752915" cy="2366169"/>
              </a:xfrm>
              <a:prstGeom prst="rect">
                <a:avLst/>
              </a:prstGeom>
              <a:noFill/>
              <a:ln w="9525">
                <a:noFill/>
                <a:miter lim="800000"/>
                <a:headEnd/>
                <a:tailEnd/>
              </a:ln>
            </p:spPr>
            <p:txBody>
              <a:bodyPr wrap="square">
                <a:spAutoFit/>
              </a:bodyPr>
              <a:lstStyle/>
              <a:p>
                <a:pPr eaLnBrk="0" hangingPunct="0"/>
                <a:r>
                  <a:rPr kumimoji="1" lang="zh-CN" altLang="en-US" sz="2800" dirty="0" smtClean="0">
                    <a:solidFill>
                      <a:srgbClr val="000000"/>
                    </a:solidFill>
                    <a:latin typeface="华文行楷" pitchFamily="2" charset="-122"/>
                    <a:ea typeface="华文行楷" pitchFamily="2" charset="-122"/>
                    <a:cs typeface="华文新魏" pitchFamily="2" charset="-122"/>
                  </a:rPr>
                  <a:t>由于一直同时听着中英文两种语言，故而我对它们之间的任何对比总是心存怀疑，因为我注意到它们各自都有对方所没有的难点。</a:t>
                </a:r>
              </a:p>
              <a:p>
                <a:pPr algn="just" eaLnBrk="0" hangingPunct="0"/>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437031">
              <a:off x="5347370" y="1218450"/>
              <a:ext cx="3539892" cy="340623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grpSp>
      <p:grpSp>
        <p:nvGrpSpPr>
          <p:cNvPr id="4" name="Group 35"/>
          <p:cNvGrpSpPr>
            <a:grpSpLocks/>
          </p:cNvGrpSpPr>
          <p:nvPr/>
        </p:nvGrpSpPr>
        <p:grpSpPr bwMode="auto">
          <a:xfrm rot="20826933">
            <a:off x="126771" y="1609333"/>
            <a:ext cx="5046663" cy="4270117"/>
            <a:chOff x="3368606" y="2906453"/>
            <a:chExt cx="1740301" cy="2166267"/>
          </a:xfrm>
        </p:grpSpPr>
        <p:grpSp>
          <p:nvGrpSpPr>
            <p:cNvPr id="67590" name="Group 21"/>
            <p:cNvGrpSpPr>
              <a:grpSpLocks/>
            </p:cNvGrpSpPr>
            <p:nvPr/>
          </p:nvGrpSpPr>
          <p:grpSpPr bwMode="auto">
            <a:xfrm rot="-396937">
              <a:off x="3368606" y="2906453"/>
              <a:ext cx="1740301" cy="2166267"/>
              <a:chOff x="792209" y="-44299"/>
              <a:chExt cx="1740301" cy="2166267"/>
            </a:xfrm>
          </p:grpSpPr>
          <p:sp>
            <p:nvSpPr>
              <p:cNvPr id="32" name="Freeform 6"/>
              <p:cNvSpPr>
                <a:spLocks/>
              </p:cNvSpPr>
              <p:nvPr/>
            </p:nvSpPr>
            <p:spPr bwMode="auto">
              <a:xfrm rot="346487">
                <a:off x="792209" y="661226"/>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33" name="Freeform 6"/>
              <p:cNvSpPr>
                <a:spLocks/>
              </p:cNvSpPr>
              <p:nvPr/>
            </p:nvSpPr>
            <p:spPr bwMode="auto">
              <a:xfrm rot="451839">
                <a:off x="830987" y="-44299"/>
                <a:ext cx="1638108" cy="206742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7591" name="TextBox 28"/>
            <p:cNvSpPr txBox="1">
              <a:spLocks noChangeArrowheads="1"/>
            </p:cNvSpPr>
            <p:nvPr/>
          </p:nvSpPr>
          <p:spPr bwMode="auto">
            <a:xfrm rot="21467835">
              <a:off x="3457205" y="3132909"/>
              <a:ext cx="1571356" cy="1881459"/>
            </a:xfrm>
            <a:prstGeom prst="rect">
              <a:avLst/>
            </a:prstGeom>
            <a:noFill/>
            <a:ln w="9525">
              <a:noFill/>
              <a:miter lim="800000"/>
              <a:headEnd/>
              <a:tailEnd/>
            </a:ln>
          </p:spPr>
          <p:txBody>
            <a:bodyPr wrap="square">
              <a:spAutoFit/>
            </a:bodyPr>
            <a:lstStyle/>
            <a:p>
              <a:r>
                <a:rPr kumimoji="1" lang="en-US" altLang="zh-CN" sz="2800" dirty="0">
                  <a:solidFill>
                    <a:srgbClr val="8E0000"/>
                  </a:solidFill>
                  <a:latin typeface="Helvetica"/>
                  <a:ea typeface="楷体" pitchFamily="49" charset="-122"/>
                  <a:cs typeface="华文新魏" pitchFamily="2" charset="-122"/>
                </a:rPr>
                <a:t>b. </a:t>
              </a:r>
              <a:r>
                <a:rPr kumimoji="1" lang="en-US" altLang="zh-CN" sz="2800" dirty="0" smtClean="0">
                  <a:solidFill>
                    <a:srgbClr val="8E0000"/>
                  </a:solidFill>
                  <a:latin typeface="Helvetica"/>
                  <a:ea typeface="楷体" pitchFamily="49" charset="-122"/>
                  <a:cs typeface="华文新魏" pitchFamily="2" charset="-122"/>
                </a:rPr>
                <a:t>Having listened to both Chinese and English, I’m suspicious of comparisons between the two languages, as I notice the reciprocal challenges they each present. (Para. 20, L1)</a:t>
              </a:r>
              <a:endParaRPr kumimoji="1" lang="en-US" altLang="zh-CN" sz="2800" dirty="0">
                <a:solidFill>
                  <a:srgbClr val="8E0000"/>
                </a:solidFill>
                <a:latin typeface="Helvetica"/>
                <a:ea typeface="楷体" pitchFamily="49" charset="-122"/>
                <a:cs typeface="华文新魏" pitchFamily="2" charset="-122"/>
              </a:endParaRPr>
            </a:p>
            <a:p>
              <a:pPr algn="just" eaLnBrk="0" hangingPunct="0">
                <a:lnSpc>
                  <a:spcPct val="150000"/>
                </a:lnSpc>
              </a:pPr>
              <a:endParaRPr kumimoji="1" lang="en-US" altLang="zh-CN" sz="2600" dirty="0">
                <a:solidFill>
                  <a:srgbClr val="8E0000"/>
                </a:solidFill>
                <a:latin typeface="Helvetica"/>
                <a:ea typeface="楷体" pitchFamily="49" charset="-122"/>
                <a:cs typeface="华文新魏"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8610"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68611" name="Picture 2" descr="H:\2015年修改\图片15.jpg"/>
          <p:cNvPicPr>
            <a:picLocks noChangeAspect="1" noChangeArrowheads="1"/>
          </p:cNvPicPr>
          <p:nvPr/>
        </p:nvPicPr>
        <p:blipFill>
          <a:blip r:embed="rId6"/>
          <a:srcRect/>
          <a:stretch>
            <a:fillRect/>
          </a:stretch>
        </p:blipFill>
        <p:spPr bwMode="auto">
          <a:xfrm>
            <a:off x="0" y="0"/>
            <a:ext cx="8796338" cy="1163638"/>
          </a:xfrm>
          <a:prstGeom prst="rect">
            <a:avLst/>
          </a:prstGeom>
          <a:noFill/>
          <a:ln w="9525">
            <a:noFill/>
            <a:miter lim="800000"/>
            <a:headEnd/>
            <a:tailEnd/>
          </a:ln>
        </p:spPr>
      </p:pic>
      <p:grpSp>
        <p:nvGrpSpPr>
          <p:cNvPr id="2" name="组合 12"/>
          <p:cNvGrpSpPr>
            <a:grpSpLocks/>
          </p:cNvGrpSpPr>
          <p:nvPr/>
        </p:nvGrpSpPr>
        <p:grpSpPr bwMode="auto">
          <a:xfrm rot="383218">
            <a:off x="5122197" y="1465174"/>
            <a:ext cx="3781986" cy="4089061"/>
            <a:chOff x="5052966" y="1421022"/>
            <a:chExt cx="3781414" cy="4089385"/>
          </a:xfrm>
        </p:grpSpPr>
        <p:grpSp>
          <p:nvGrpSpPr>
            <p:cNvPr id="68618" name="Group 35"/>
            <p:cNvGrpSpPr>
              <a:grpSpLocks/>
            </p:cNvGrpSpPr>
            <p:nvPr/>
          </p:nvGrpSpPr>
          <p:grpSpPr bwMode="auto">
            <a:xfrm rot="872659">
              <a:off x="5052966" y="1421022"/>
              <a:ext cx="3675293" cy="4089385"/>
              <a:chOff x="3386513" y="3572639"/>
              <a:chExt cx="1855922" cy="2475432"/>
            </a:xfrm>
          </p:grpSpPr>
          <p:sp>
            <p:nvSpPr>
              <p:cNvPr id="25" name="Freeform 6"/>
              <p:cNvSpPr>
                <a:spLocks/>
              </p:cNvSpPr>
              <p:nvPr/>
            </p:nvSpPr>
            <p:spPr bwMode="auto">
              <a:xfrm rot="88283">
                <a:off x="3386513" y="3572639"/>
                <a:ext cx="1741709" cy="131470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sp>
            <p:nvSpPr>
              <p:cNvPr id="68623" name="TextBox 28"/>
              <p:cNvSpPr txBox="1">
                <a:spLocks noChangeArrowheads="1"/>
              </p:cNvSpPr>
              <p:nvPr/>
            </p:nvSpPr>
            <p:spPr bwMode="auto">
              <a:xfrm rot="20942859">
                <a:off x="3502968" y="3747000"/>
                <a:ext cx="1739467" cy="2301071"/>
              </a:xfrm>
              <a:prstGeom prst="rect">
                <a:avLst/>
              </a:prstGeom>
              <a:noFill/>
              <a:ln w="9525">
                <a:noFill/>
                <a:miter lim="800000"/>
                <a:headEnd/>
                <a:tailEnd/>
              </a:ln>
            </p:spPr>
            <p:txBody>
              <a:bodyPr wrap="square">
                <a:spAutoFit/>
              </a:bodyPr>
              <a:lstStyle/>
              <a:p>
                <a:pPr eaLnBrk="0" hangingPunct="0">
                  <a:lnSpc>
                    <a:spcPct val="120000"/>
                  </a:lnSpc>
                </a:pPr>
                <a:r>
                  <a:rPr kumimoji="1" lang="zh-CN" altLang="en-US" sz="2800" dirty="0" smtClean="0">
                    <a:solidFill>
                      <a:srgbClr val="000000"/>
                    </a:solidFill>
                    <a:latin typeface="华文行楷" pitchFamily="2" charset="-122"/>
                    <a:ea typeface="华文行楷" pitchFamily="2" charset="-122"/>
                    <a:cs typeface="华文新魏" pitchFamily="2" charset="-122"/>
                  </a:rPr>
                  <a:t>我担心语言的力量，即如果一个人将一件事说了很多遍，无论其是否有恶意，这件事都会变成事实。</a:t>
                </a:r>
              </a:p>
              <a:p>
                <a:pPr eaLnBrk="0" hangingPunct="0">
                  <a:lnSpc>
                    <a:spcPct val="120000"/>
                  </a:lnSpc>
                </a:pPr>
                <a:endParaRPr kumimoji="1" lang="zh-CN" altLang="en-US" sz="2400" dirty="0" smtClean="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261305">
              <a:off x="5104320" y="1467020"/>
              <a:ext cx="3730060" cy="323197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grpSp>
      <p:grpSp>
        <p:nvGrpSpPr>
          <p:cNvPr id="4" name="Group 35"/>
          <p:cNvGrpSpPr>
            <a:grpSpLocks/>
          </p:cNvGrpSpPr>
          <p:nvPr/>
        </p:nvGrpSpPr>
        <p:grpSpPr bwMode="auto">
          <a:xfrm rot="20907169">
            <a:off x="198229" y="1907212"/>
            <a:ext cx="5093053" cy="4000853"/>
            <a:chOff x="3346288" y="3475775"/>
            <a:chExt cx="1796151" cy="1835889"/>
          </a:xfrm>
        </p:grpSpPr>
        <p:grpSp>
          <p:nvGrpSpPr>
            <p:cNvPr id="68614" name="Group 21"/>
            <p:cNvGrpSpPr>
              <a:grpSpLocks/>
            </p:cNvGrpSpPr>
            <p:nvPr/>
          </p:nvGrpSpPr>
          <p:grpSpPr bwMode="auto">
            <a:xfrm rot="-396937">
              <a:off x="3346288" y="3475775"/>
              <a:ext cx="1796151" cy="1592968"/>
              <a:chOff x="737289" y="523787"/>
              <a:chExt cx="1796151" cy="1592968"/>
            </a:xfrm>
          </p:grpSpPr>
          <p:sp>
            <p:nvSpPr>
              <p:cNvPr id="36" name="Freeform 6"/>
              <p:cNvSpPr>
                <a:spLocks/>
              </p:cNvSpPr>
              <p:nvPr/>
            </p:nvSpPr>
            <p:spPr bwMode="auto">
              <a:xfrm rot="346487">
                <a:off x="793094" y="656993"/>
                <a:ext cx="1740346" cy="145976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37" name="Freeform 6"/>
              <p:cNvSpPr>
                <a:spLocks/>
              </p:cNvSpPr>
              <p:nvPr/>
            </p:nvSpPr>
            <p:spPr bwMode="auto">
              <a:xfrm rot="485220">
                <a:off x="737289" y="523787"/>
                <a:ext cx="1741441" cy="153503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7"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8615" name="TextBox 28"/>
            <p:cNvSpPr txBox="1">
              <a:spLocks noChangeArrowheads="1"/>
            </p:cNvSpPr>
            <p:nvPr/>
          </p:nvSpPr>
          <p:spPr bwMode="auto">
            <a:xfrm rot="21540000">
              <a:off x="3468154" y="3572147"/>
              <a:ext cx="1559342" cy="1739517"/>
            </a:xfrm>
            <a:prstGeom prst="rect">
              <a:avLst/>
            </a:prstGeom>
            <a:noFill/>
            <a:ln w="9525">
              <a:noFill/>
              <a:miter lim="800000"/>
              <a:headEnd/>
              <a:tailEnd/>
            </a:ln>
          </p:spPr>
          <p:txBody>
            <a:bodyPr wrap="square">
              <a:spAutoFit/>
            </a:bodyPr>
            <a:lstStyle/>
            <a:p>
              <a:r>
                <a:rPr kumimoji="1" lang="en-US" altLang="zh-CN" sz="2800" dirty="0">
                  <a:solidFill>
                    <a:srgbClr val="8E0000"/>
                  </a:solidFill>
                  <a:latin typeface="Helvetica"/>
                  <a:ea typeface="楷体" pitchFamily="49" charset="-122"/>
                  <a:cs typeface="华文新魏" pitchFamily="2" charset="-122"/>
                </a:rPr>
                <a:t>c. </a:t>
              </a:r>
              <a:r>
                <a:rPr kumimoji="1" lang="en-US" altLang="zh-CN" sz="2800" dirty="0" smtClean="0">
                  <a:solidFill>
                    <a:srgbClr val="8E0000"/>
                  </a:solidFill>
                  <a:latin typeface="Helvetica"/>
                  <a:ea typeface="楷体" pitchFamily="49" charset="-122"/>
                  <a:cs typeface="华文新魏" pitchFamily="2" charset="-122"/>
                </a:rPr>
                <a:t>I worry about the power of language: If one says anything enough times, it might become true with or without malicious intent. (Para. 22,L4)</a:t>
              </a:r>
              <a:endParaRPr kumimoji="1" lang="zh-CN" altLang="en-US" sz="2800" dirty="0" smtClean="0">
                <a:solidFill>
                  <a:srgbClr val="8E0000"/>
                </a:solidFill>
                <a:latin typeface="Helvetica"/>
                <a:ea typeface="楷体" pitchFamily="49" charset="-122"/>
                <a:cs typeface="华文新魏" pitchFamily="2" charset="-122"/>
              </a:endParaRPr>
            </a:p>
            <a:p>
              <a:pPr algn="just" eaLnBrk="0" hangingPunct="0">
                <a:lnSpc>
                  <a:spcPct val="85000"/>
                </a:lnSpc>
              </a:pPr>
              <a:endParaRPr kumimoji="1" lang="en-US" altLang="zh-CN" sz="2600" dirty="0">
                <a:solidFill>
                  <a:srgbClr val="8E0000"/>
                </a:solidFill>
                <a:latin typeface="Helvetica"/>
                <a:ea typeface="楷体" pitchFamily="49" charset="-122"/>
                <a:cs typeface="华文新魏"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组合 25"/>
          <p:cNvGrpSpPr>
            <a:grpSpLocks/>
          </p:cNvGrpSpPr>
          <p:nvPr/>
        </p:nvGrpSpPr>
        <p:grpSpPr bwMode="auto">
          <a:xfrm>
            <a:off x="785813" y="1356054"/>
            <a:ext cx="7715277" cy="5260382"/>
            <a:chOff x="785786" y="1355873"/>
            <a:chExt cx="7158385" cy="5260585"/>
          </a:xfrm>
        </p:grpSpPr>
        <p:pic>
          <p:nvPicPr>
            <p:cNvPr id="71685" name="Picture 3">
              <a:hlinkClick r:id="rId2" action="ppaction://hlinksldjump"/>
            </p:cNvPr>
            <p:cNvPicPr>
              <a:picLocks noChangeAspect="1" noChangeArrowheads="1"/>
            </p:cNvPicPr>
            <p:nvPr/>
          </p:nvPicPr>
          <p:blipFill>
            <a:blip r:embed="rId3" cstate="print"/>
            <a:srcRect/>
            <a:stretch>
              <a:fillRect/>
            </a:stretch>
          </p:blipFill>
          <p:spPr bwMode="auto">
            <a:xfrm>
              <a:off x="6429400" y="5643562"/>
              <a:ext cx="1067915" cy="642967"/>
            </a:xfrm>
            <a:prstGeom prst="rect">
              <a:avLst/>
            </a:prstGeom>
            <a:noFill/>
            <a:ln w="9525">
              <a:noFill/>
              <a:miter lim="800000"/>
              <a:headEnd/>
              <a:tailEnd/>
            </a:ln>
          </p:spPr>
        </p:pic>
        <p:sp>
          <p:nvSpPr>
            <p:cNvPr id="11" name="Text Box 18"/>
            <p:cNvSpPr txBox="1">
              <a:spLocks noChangeArrowheads="1"/>
            </p:cNvSpPr>
            <p:nvPr/>
          </p:nvSpPr>
          <p:spPr bwMode="auto">
            <a:xfrm>
              <a:off x="785786" y="1355873"/>
              <a:ext cx="7158385" cy="2973237"/>
            </a:xfrm>
            <a:prstGeom prst="rect">
              <a:avLst/>
            </a:prstGeom>
            <a:noFill/>
            <a:ln>
              <a:noFill/>
            </a:ln>
            <a:extLst>
              <a:ext uri="{909E8E84-426E-40DD-AFC4-6F175D3DCCD1}"/>
              <a:ext uri="{91240B29-F687-4F45-9708-019B960494DF}"/>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r>
                <a:rPr lang="en-US" altLang="zh-CN" sz="2600" b="0" dirty="0" smtClean="0">
                  <a:solidFill>
                    <a:schemeClr val="tx1"/>
                  </a:solidFill>
                  <a:latin typeface="Helvetica"/>
                  <a:ea typeface="楷体_GB2312"/>
                  <a:cs typeface="楷体_GB2312"/>
                </a:rPr>
                <a:t>1   Do you know of any stereotype of a foreign country, its people, or its language? Have you ever met anyone who either fits or contradicts this image, and in what way?</a:t>
              </a:r>
            </a:p>
            <a:p>
              <a:pPr marL="457200" indent="-457200" algn="just">
                <a:lnSpc>
                  <a:spcPct val="120000"/>
                </a:lnSpc>
              </a:pPr>
              <a:endParaRPr lang="zh-CN" altLang="en-US" sz="2600" b="0" dirty="0" smtClean="0">
                <a:solidFill>
                  <a:schemeClr val="tx1"/>
                </a:solidFill>
                <a:latin typeface="Helvetica"/>
                <a:ea typeface="楷体_GB2312"/>
                <a:cs typeface="楷体_GB2312"/>
              </a:endParaRPr>
            </a:p>
            <a:p>
              <a:pPr algn="just" eaLnBrk="1" fontAlgn="auto" hangingPunct="1">
                <a:spcBef>
                  <a:spcPts val="0"/>
                </a:spcBef>
                <a:spcAft>
                  <a:spcPts val="0"/>
                </a:spcAft>
                <a:defRPr/>
              </a:pPr>
              <a:endParaRPr lang="en-US" altLang="zh-CN" sz="2600" b="0" dirty="0">
                <a:solidFill>
                  <a:schemeClr val="tx1"/>
                </a:solidFill>
                <a:latin typeface="Helvetica"/>
                <a:ea typeface="楷体_GB2312"/>
                <a:cs typeface="楷体_GB2312"/>
              </a:endParaRPr>
            </a:p>
          </p:txBody>
        </p:sp>
        <p:sp>
          <p:nvSpPr>
            <p:cNvPr id="71687" name="Text Box 18"/>
            <p:cNvSpPr txBox="1">
              <a:spLocks noChangeArrowheads="1"/>
            </p:cNvSpPr>
            <p:nvPr/>
          </p:nvSpPr>
          <p:spPr bwMode="auto">
            <a:xfrm>
              <a:off x="785787" y="3643221"/>
              <a:ext cx="6568652" cy="2973237"/>
            </a:xfrm>
            <a:prstGeom prst="rect">
              <a:avLst/>
            </a:prstGeom>
            <a:noFill/>
            <a:ln w="9525">
              <a:noFill/>
              <a:miter lim="800000"/>
              <a:headEnd/>
              <a:tailEnd/>
            </a:ln>
          </p:spPr>
          <p:txBody>
            <a:bodyPr wrap="square">
              <a:spAutoFit/>
            </a:bodyPr>
            <a:lstStyle/>
            <a:p>
              <a:pPr marL="514350" indent="-514350">
                <a:buAutoNum type="arabicPlain" startAt="2"/>
              </a:pPr>
              <a:r>
                <a:rPr lang="en-US" altLang="zh-CN" sz="2600" dirty="0" smtClean="0">
                  <a:latin typeface="Helvetica"/>
                  <a:ea typeface="楷体_GB2312"/>
                  <a:cs typeface="楷体_GB2312"/>
                </a:rPr>
                <a:t>If you are going to live in a foreign country for a number of years, what would you prefer to do: to adapt your behavior and manners to the culture of that country, or to stick to the norms of your own culture?</a:t>
              </a:r>
            </a:p>
            <a:p>
              <a:pPr marL="457200" indent="-457200" algn="just" eaLnBrk="0" hangingPunct="0">
                <a:lnSpc>
                  <a:spcPct val="120000"/>
                </a:lnSpc>
                <a:buFontTx/>
                <a:buAutoNum type="arabicPlain" startAt="2"/>
              </a:pPr>
              <a:endParaRPr lang="zh-CN" altLang="en-US" sz="2600" dirty="0" smtClean="0">
                <a:latin typeface="Helvetica"/>
                <a:ea typeface="楷体_GB2312"/>
                <a:cs typeface="楷体_GB2312"/>
              </a:endParaRPr>
            </a:p>
            <a:p>
              <a:pPr marL="457200" indent="-457200">
                <a:buFontTx/>
                <a:buAutoNum type="arabicPlain" startAt="2"/>
              </a:pPr>
              <a:endParaRPr lang="en-US" altLang="zh-CN" sz="2600" dirty="0">
                <a:latin typeface="Helvetica"/>
                <a:ea typeface="楷体_GB2312"/>
                <a:cs typeface="楷体_GB2312"/>
              </a:endParaRPr>
            </a:p>
          </p:txBody>
        </p:sp>
        <p:pic>
          <p:nvPicPr>
            <p:cNvPr id="71689" name="Picture 3">
              <a:hlinkClick r:id="rId4" action="ppaction://hlinksldjump"/>
            </p:cNvPr>
            <p:cNvPicPr>
              <a:picLocks noChangeAspect="1" noChangeArrowheads="1"/>
            </p:cNvPicPr>
            <p:nvPr/>
          </p:nvPicPr>
          <p:blipFill>
            <a:blip r:embed="rId5" cstate="print"/>
            <a:srcRect/>
            <a:stretch>
              <a:fillRect/>
            </a:stretch>
          </p:blipFill>
          <p:spPr bwMode="auto">
            <a:xfrm>
              <a:off x="6286524" y="3071695"/>
              <a:ext cx="1067915" cy="685828"/>
            </a:xfrm>
            <a:prstGeom prst="rect">
              <a:avLst/>
            </a:prstGeom>
            <a:noFill/>
            <a:ln w="9525">
              <a:noFill/>
              <a:miter lim="800000"/>
              <a:headEnd/>
              <a:tailEnd/>
            </a:ln>
          </p:spPr>
        </p:pic>
        <p:sp>
          <p:nvSpPr>
            <p:cNvPr id="19" name="TextBox 18">
              <a:hlinkClick r:id="rId4" action="ppaction://hlinksldjump"/>
            </p:cNvPr>
            <p:cNvSpPr txBox="1"/>
            <p:nvPr/>
          </p:nvSpPr>
          <p:spPr>
            <a:xfrm>
              <a:off x="6500839" y="3243156"/>
              <a:ext cx="784230"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1" name="TextBox 20">
              <a:hlinkClick r:id="rId2" action="ppaction://hlinksldjump"/>
            </p:cNvPr>
            <p:cNvSpPr txBox="1"/>
            <p:nvPr/>
          </p:nvSpPr>
          <p:spPr>
            <a:xfrm>
              <a:off x="6645309" y="5786444"/>
              <a:ext cx="784230"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pic>
        <p:nvPicPr>
          <p:cNvPr id="71684" name="Picture 2" descr="H:\2015年修改\图片16.jpg"/>
          <p:cNvPicPr>
            <a:picLocks noChangeAspect="1" noChangeArrowheads="1"/>
          </p:cNvPicPr>
          <p:nvPr/>
        </p:nvPicPr>
        <p:blipFill>
          <a:blip r:embed="rId6"/>
          <a:srcRect/>
          <a:stretch>
            <a:fillRect/>
          </a:stretch>
        </p:blipFill>
        <p:spPr bwMode="auto">
          <a:xfrm>
            <a:off x="0" y="0"/>
            <a:ext cx="7212013"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2015年修改\图片4.jpg"/>
          <p:cNvPicPr>
            <a:picLocks noChangeAspect="1" noChangeArrowheads="1"/>
          </p:cNvPicPr>
          <p:nvPr/>
        </p:nvPicPr>
        <p:blipFill>
          <a:blip r:embed="rId2"/>
          <a:srcRect/>
          <a:stretch>
            <a:fillRect/>
          </a:stretch>
        </p:blipFill>
        <p:spPr bwMode="auto">
          <a:xfrm>
            <a:off x="857224" y="2543198"/>
            <a:ext cx="8001031" cy="3966029"/>
          </a:xfrm>
          <a:prstGeom prst="rect">
            <a:avLst/>
          </a:prstGeom>
          <a:noFill/>
          <a:ln w="9525">
            <a:noFill/>
            <a:miter lim="800000"/>
            <a:headEnd/>
            <a:tailEnd/>
          </a:ln>
        </p:spPr>
      </p:pic>
      <p:sp>
        <p:nvSpPr>
          <p:cNvPr id="10" name="TextBox 9"/>
          <p:cNvSpPr txBox="1">
            <a:spLocks noChangeArrowheads="1"/>
          </p:cNvSpPr>
          <p:nvPr/>
        </p:nvSpPr>
        <p:spPr bwMode="auto">
          <a:xfrm>
            <a:off x="357158" y="3062866"/>
            <a:ext cx="8191499" cy="3652282"/>
          </a:xfrm>
          <a:prstGeom prst="rect">
            <a:avLst/>
          </a:prstGeom>
          <a:noFill/>
          <a:ln w="9525">
            <a:noFill/>
            <a:miter lim="800000"/>
            <a:headEnd/>
            <a:tailEnd/>
          </a:ln>
        </p:spPr>
        <p:txBody>
          <a:bodyPr wrap="square">
            <a:spAutoFit/>
          </a:bodyPr>
          <a:lstStyle/>
          <a:p>
            <a:r>
              <a:rPr lang="en-US" altLang="zh-CN" sz="2300" dirty="0">
                <a:latin typeface="Helvetica"/>
                <a:ea typeface="楷体_GB2312" pitchFamily="49" charset="-122"/>
              </a:rPr>
              <a:t>      </a:t>
            </a:r>
            <a:r>
              <a:rPr lang="en-US" altLang="zh-CN" sz="2300" dirty="0" smtClean="0">
                <a:latin typeface="Helvetica"/>
                <a:ea typeface="楷体_GB2312" pitchFamily="49" charset="-122"/>
              </a:rPr>
              <a:t>      </a:t>
            </a:r>
            <a:r>
              <a:rPr lang="en-US" altLang="zh-CN" sz="2400" dirty="0" smtClean="0"/>
              <a:t>• </a:t>
            </a:r>
            <a:r>
              <a:rPr lang="en-US" altLang="zh-CN" sz="2300" dirty="0" smtClean="0">
                <a:latin typeface="Helvetica"/>
                <a:ea typeface="楷体_GB2312" pitchFamily="49" charset="-122"/>
              </a:rPr>
              <a:t>Yes. French people are romantic, and the French </a:t>
            </a:r>
          </a:p>
          <a:p>
            <a:r>
              <a:rPr lang="en-US" altLang="zh-CN" sz="2300" dirty="0" smtClean="0">
                <a:latin typeface="Helvetica"/>
                <a:ea typeface="楷体_GB2312" pitchFamily="49" charset="-122"/>
              </a:rPr>
              <a:t>               language is beautiful; Italians are fashionable,         </a:t>
            </a:r>
          </a:p>
          <a:p>
            <a:r>
              <a:rPr lang="en-US" altLang="zh-CN" sz="2300" dirty="0" smtClean="0">
                <a:latin typeface="Helvetica"/>
                <a:ea typeface="楷体_GB2312" pitchFamily="49" charset="-122"/>
              </a:rPr>
              <a:t>               and Italy has the best cuisine in the world. I </a:t>
            </a:r>
          </a:p>
          <a:p>
            <a:r>
              <a:rPr lang="en-US" altLang="zh-CN" sz="2300" dirty="0" smtClean="0">
                <a:latin typeface="Helvetica"/>
                <a:ea typeface="楷体_GB2312" pitchFamily="49" charset="-122"/>
              </a:rPr>
              <a:t>               have watched many movies in which French </a:t>
            </a:r>
          </a:p>
          <a:p>
            <a:r>
              <a:rPr lang="en-US" altLang="zh-CN" sz="2300" dirty="0" smtClean="0">
                <a:latin typeface="Helvetica"/>
                <a:ea typeface="楷体_GB2312" pitchFamily="49" charset="-122"/>
              </a:rPr>
              <a:t>               people are indeed romantic, although I have </a:t>
            </a:r>
          </a:p>
          <a:p>
            <a:r>
              <a:rPr lang="en-US" altLang="zh-CN" sz="2300" dirty="0" smtClean="0">
                <a:latin typeface="Helvetica"/>
                <a:ea typeface="楷体_GB2312" pitchFamily="49" charset="-122"/>
              </a:rPr>
              <a:t>               never met any French in person. A common </a:t>
            </a:r>
          </a:p>
          <a:p>
            <a:r>
              <a:rPr lang="en-US" altLang="zh-CN" sz="2300" dirty="0" smtClean="0">
                <a:latin typeface="Helvetica"/>
                <a:ea typeface="楷体_GB2312" pitchFamily="49" charset="-122"/>
              </a:rPr>
              <a:t>               scene in the movies is that a French man gives </a:t>
            </a:r>
          </a:p>
          <a:p>
            <a:r>
              <a:rPr lang="en-US" altLang="zh-CN" sz="2300" dirty="0" smtClean="0">
                <a:latin typeface="Helvetica"/>
                <a:ea typeface="楷体_GB2312" pitchFamily="49" charset="-122"/>
              </a:rPr>
              <a:t>               flowers to his girlfriend or wife, or two persons </a:t>
            </a:r>
          </a:p>
          <a:p>
            <a:r>
              <a:rPr lang="en-US" altLang="zh-CN" sz="2300" dirty="0" smtClean="0">
                <a:latin typeface="Helvetica"/>
                <a:ea typeface="楷体_GB2312" pitchFamily="49" charset="-122"/>
              </a:rPr>
              <a:t>               meet by chance and fall in love quickly.</a:t>
            </a:r>
            <a:endParaRPr lang="ko-KR" altLang="ko-KR" sz="2300" dirty="0">
              <a:latin typeface="Helvetica"/>
              <a:ea typeface="楷体_GB2312" pitchFamily="49" charset="-122"/>
            </a:endParaRPr>
          </a:p>
          <a:p>
            <a:pPr algn="just" eaLnBrk="0" fontAlgn="auto" hangingPunct="0">
              <a:lnSpc>
                <a:spcPts val="2800"/>
              </a:lnSpc>
              <a:spcBef>
                <a:spcPts val="0"/>
              </a:spcBef>
              <a:spcAft>
                <a:spcPts val="0"/>
              </a:spcAft>
              <a:defRPr/>
            </a:pPr>
            <a:endParaRPr lang="zh-CN" altLang="en-US" sz="2300" dirty="0">
              <a:latin typeface="Helvetica"/>
              <a:ea typeface="楷体_GB2312" pitchFamily="49" charset="-122"/>
            </a:endParaRPr>
          </a:p>
        </p:txBody>
      </p:sp>
      <p:sp>
        <p:nvSpPr>
          <p:cNvPr id="72708"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a:ea typeface="楷体_GB2312"/>
              <a:cs typeface="Helvetica Neue Black Condensed"/>
            </a:endParaRPr>
          </a:p>
        </p:txBody>
      </p:sp>
      <p:sp>
        <p:nvSpPr>
          <p:cNvPr id="12" name="Text Box 18"/>
          <p:cNvSpPr txBox="1">
            <a:spLocks noChangeArrowheads="1"/>
          </p:cNvSpPr>
          <p:nvPr/>
        </p:nvSpPr>
        <p:spPr bwMode="auto">
          <a:xfrm>
            <a:off x="1071563" y="1335088"/>
            <a:ext cx="7691437" cy="3046988"/>
          </a:xfrm>
          <a:prstGeom prst="rect">
            <a:avLst/>
          </a:prstGeom>
          <a:noFill/>
          <a:ln w="9525">
            <a:noFill/>
            <a:miter lim="800000"/>
            <a:headEnd/>
            <a:tailEnd/>
          </a:ln>
        </p:spPr>
        <p:txBody>
          <a:bodyPr>
            <a:spAutoFit/>
          </a:bodyPr>
          <a:lstStyle/>
          <a:p>
            <a:pPr marL="457200" indent="-457200">
              <a:buAutoNum type="arabicPeriod"/>
            </a:pPr>
            <a:r>
              <a:rPr lang="en-US" altLang="zh-CN" sz="2400" dirty="0" smtClean="0">
                <a:latin typeface="Helvetica"/>
                <a:ea typeface="楷体_GB2312" pitchFamily="49" charset="-122"/>
              </a:rPr>
              <a:t>Do you know of any stereotype of a foreign </a:t>
            </a:r>
          </a:p>
          <a:p>
            <a:pPr marL="457200" indent="-457200"/>
            <a:r>
              <a:rPr lang="en-US" altLang="zh-CN" sz="2400" dirty="0" smtClean="0">
                <a:latin typeface="Helvetica"/>
                <a:ea typeface="楷体_GB2312" pitchFamily="49" charset="-122"/>
              </a:rPr>
              <a:t>     country, its people, or its language? Have you ever met anyone who either fits or contradicts this image, and in what way?</a:t>
            </a:r>
          </a:p>
          <a:p>
            <a:pPr marL="120650" indent="-120650" algn="just" fontAlgn="auto">
              <a:spcBef>
                <a:spcPts val="0"/>
              </a:spcBef>
              <a:spcAft>
                <a:spcPts val="0"/>
              </a:spcAft>
              <a:defRPr/>
            </a:pPr>
            <a:endParaRPr lang="zh-CN" altLang="en-US" sz="2400" dirty="0">
              <a:latin typeface="Helvetica"/>
              <a:ea typeface="楷体_GB2312" pitchFamily="49" charset="-122"/>
            </a:endParaRPr>
          </a:p>
          <a:p>
            <a:pPr marL="120650" indent="-120650" algn="just" fontAlgn="auto">
              <a:spcBef>
                <a:spcPts val="0"/>
              </a:spcBef>
              <a:spcAft>
                <a:spcPts val="0"/>
              </a:spcAft>
              <a:defRPr/>
            </a:pPr>
            <a:endParaRPr lang="en-US" altLang="zh-CN" sz="2400" dirty="0">
              <a:solidFill>
                <a:srgbClr val="1C1C1C"/>
              </a:solidFill>
              <a:latin typeface="+mn-lt"/>
              <a:ea typeface="+mn-ea"/>
            </a:endParaRPr>
          </a:p>
          <a:p>
            <a:pPr marL="120650" indent="-120650" algn="just" fontAlgn="auto">
              <a:spcBef>
                <a:spcPts val="0"/>
              </a:spcBef>
              <a:spcAft>
                <a:spcPts val="0"/>
              </a:spcAft>
              <a:defRPr/>
            </a:pPr>
            <a:endParaRPr lang="en-US" altLang="zh-CN" sz="2400" dirty="0">
              <a:latin typeface="Helvetica"/>
              <a:ea typeface="楷体_GB2312" pitchFamily="49" charset="-122"/>
            </a:endParaRPr>
          </a:p>
          <a:p>
            <a:pPr marL="120650" indent="-120650" algn="just" fontAlgn="auto">
              <a:spcBef>
                <a:spcPts val="0"/>
              </a:spcBef>
              <a:spcAft>
                <a:spcPts val="0"/>
              </a:spcAft>
              <a:defRPr/>
            </a:pPr>
            <a:endParaRPr lang="en-US" altLang="zh-CN" sz="2400" dirty="0">
              <a:solidFill>
                <a:srgbClr val="1C1C1C"/>
              </a:solidFill>
              <a:latin typeface="+mn-lt"/>
              <a:ea typeface="+mn-ea"/>
            </a:endParaRPr>
          </a:p>
        </p:txBody>
      </p:sp>
      <p:pic>
        <p:nvPicPr>
          <p:cNvPr id="72710" name="Picture 4">
            <a:hlinkClick r:id="rId3" action="ppaction://hlinksldjump"/>
          </p:cNvPr>
          <p:cNvPicPr>
            <a:picLocks noChangeAspect="1" noChangeArrowheads="1"/>
          </p:cNvPicPr>
          <p:nvPr/>
        </p:nvPicPr>
        <p:blipFill>
          <a:blip r:embed="rId4"/>
          <a:srcRect/>
          <a:stretch>
            <a:fillRect/>
          </a:stretch>
        </p:blipFill>
        <p:spPr bwMode="auto">
          <a:xfrm>
            <a:off x="8399463" y="6181725"/>
            <a:ext cx="434975" cy="458788"/>
          </a:xfrm>
          <a:prstGeom prst="rect">
            <a:avLst/>
          </a:prstGeom>
          <a:noFill/>
          <a:ln w="9525">
            <a:noFill/>
            <a:miter lim="800000"/>
            <a:headEnd/>
            <a:tailEnd/>
          </a:ln>
        </p:spPr>
      </p:pic>
      <p:pic>
        <p:nvPicPr>
          <p:cNvPr id="72711" name="Picture 2" descr="H:\2015年修改\图片16.jpg"/>
          <p:cNvPicPr>
            <a:picLocks noChangeAspect="1" noChangeArrowheads="1"/>
          </p:cNvPicPr>
          <p:nvPr/>
        </p:nvPicPr>
        <p:blipFill>
          <a:blip r:embed="rId5"/>
          <a:srcRect/>
          <a:stretch>
            <a:fillRect/>
          </a:stretch>
        </p:blipFill>
        <p:spPr bwMode="auto">
          <a:xfrm>
            <a:off x="0" y="0"/>
            <a:ext cx="7212013" cy="1163638"/>
          </a:xfrm>
          <a:prstGeom prst="rect">
            <a:avLst/>
          </a:prstGeom>
          <a:noFill/>
          <a:ln w="9525">
            <a:noFill/>
            <a:miter lim="800000"/>
            <a:headEnd/>
            <a:tailEnd/>
          </a:ln>
        </p:spPr>
      </p:pic>
      <p:sp>
        <p:nvSpPr>
          <p:cNvPr id="9" name="TextBox 8"/>
          <p:cNvSpPr txBox="1">
            <a:spLocks noChangeArrowheads="1"/>
          </p:cNvSpPr>
          <p:nvPr/>
        </p:nvSpPr>
        <p:spPr bwMode="auto">
          <a:xfrm>
            <a:off x="928662" y="3083385"/>
            <a:ext cx="7762900" cy="3631763"/>
          </a:xfrm>
          <a:prstGeom prst="rect">
            <a:avLst/>
          </a:prstGeom>
          <a:noFill/>
          <a:ln w="9525">
            <a:noFill/>
            <a:miter lim="800000"/>
            <a:headEnd/>
            <a:tailEnd/>
          </a:ln>
        </p:spPr>
        <p:txBody>
          <a:bodyPr wrap="square">
            <a:spAutoFit/>
          </a:bodyPr>
          <a:lstStyle/>
          <a:p>
            <a:r>
              <a:rPr lang="en-US" altLang="zh-CN" sz="2300" dirty="0">
                <a:latin typeface="Helvetica"/>
                <a:ea typeface="楷体_GB2312" pitchFamily="49" charset="-122"/>
              </a:rPr>
              <a:t>      </a:t>
            </a:r>
            <a:r>
              <a:rPr lang="en-US" altLang="zh-CN" sz="2300" dirty="0" smtClean="0">
                <a:latin typeface="Helvetica"/>
                <a:ea typeface="楷体_GB2312" pitchFamily="49" charset="-122"/>
              </a:rPr>
              <a:t>• No. I think people in different countries or</a:t>
            </a:r>
          </a:p>
          <a:p>
            <a:r>
              <a:rPr lang="en-US" altLang="zh-CN" sz="2300" dirty="0" smtClean="0">
                <a:latin typeface="Helvetica"/>
                <a:ea typeface="楷体_GB2312" pitchFamily="49" charset="-122"/>
              </a:rPr>
              <a:t>        cultures of the world have more similarities than </a:t>
            </a:r>
          </a:p>
          <a:p>
            <a:r>
              <a:rPr lang="en-US" altLang="zh-CN" sz="2300" dirty="0" smtClean="0">
                <a:latin typeface="Helvetica"/>
                <a:ea typeface="楷体_GB2312" pitchFamily="49" charset="-122"/>
              </a:rPr>
              <a:t>        differences. For instance, we all consider such </a:t>
            </a:r>
          </a:p>
          <a:p>
            <a:r>
              <a:rPr lang="en-US" altLang="zh-CN" sz="2300" dirty="0" smtClean="0">
                <a:latin typeface="Helvetica"/>
                <a:ea typeface="楷体_GB2312" pitchFamily="49" charset="-122"/>
              </a:rPr>
              <a:t>        values as honesty, diligence and patriotism </a:t>
            </a:r>
          </a:p>
          <a:p>
            <a:r>
              <a:rPr lang="en-US" altLang="zh-CN" sz="2300" dirty="0" smtClean="0">
                <a:latin typeface="Helvetica"/>
                <a:ea typeface="楷体_GB2312" pitchFamily="49" charset="-122"/>
              </a:rPr>
              <a:t>        important qualities of being a good man or a </a:t>
            </a:r>
          </a:p>
          <a:p>
            <a:r>
              <a:rPr lang="en-US" altLang="zh-CN" sz="2300" dirty="0" smtClean="0">
                <a:latin typeface="Helvetica"/>
                <a:ea typeface="楷体_GB2312" pitchFamily="49" charset="-122"/>
              </a:rPr>
              <a:t>        good citizen. Hence, I think there are no essential</a:t>
            </a:r>
          </a:p>
          <a:p>
            <a:r>
              <a:rPr lang="en-US" altLang="zh-CN" sz="2300" dirty="0" smtClean="0">
                <a:latin typeface="Helvetica"/>
                <a:ea typeface="楷体_GB2312" pitchFamily="49" charset="-122"/>
              </a:rPr>
              <a:t>        differences between peoples or cultures, and</a:t>
            </a:r>
          </a:p>
          <a:p>
            <a:r>
              <a:rPr lang="en-US" altLang="zh-CN" sz="2300" dirty="0" smtClean="0">
                <a:latin typeface="Helvetica"/>
                <a:ea typeface="楷体_GB2312" pitchFamily="49" charset="-122"/>
              </a:rPr>
              <a:t>        I don’t have any stereotype of any foreign</a:t>
            </a:r>
          </a:p>
          <a:p>
            <a:r>
              <a:rPr lang="en-US" altLang="zh-CN" sz="2300" dirty="0" smtClean="0">
                <a:latin typeface="Helvetica"/>
                <a:ea typeface="楷体_GB2312" pitchFamily="49" charset="-122"/>
              </a:rPr>
              <a:t>        country, its people, or its language.</a:t>
            </a:r>
            <a:endParaRPr lang="ko-KR" altLang="ko-KR" sz="2300" dirty="0" smtClean="0">
              <a:latin typeface="Helvetica"/>
              <a:ea typeface="楷体_GB2312" pitchFamily="49" charset="-122"/>
            </a:endParaRPr>
          </a:p>
          <a:p>
            <a:endParaRPr lang="zh-CN" altLang="en-US" sz="2300" dirty="0">
              <a:latin typeface="Helvetica"/>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2015年修改\图片4.jpg"/>
          <p:cNvPicPr>
            <a:picLocks noChangeAspect="1" noChangeArrowheads="1"/>
          </p:cNvPicPr>
          <p:nvPr/>
        </p:nvPicPr>
        <p:blipFill>
          <a:blip r:embed="rId2"/>
          <a:srcRect/>
          <a:stretch>
            <a:fillRect/>
          </a:stretch>
        </p:blipFill>
        <p:spPr bwMode="auto">
          <a:xfrm>
            <a:off x="357158" y="2857496"/>
            <a:ext cx="8613775" cy="3614766"/>
          </a:xfrm>
          <a:prstGeom prst="rect">
            <a:avLst/>
          </a:prstGeom>
          <a:noFill/>
          <a:ln w="9525">
            <a:noFill/>
            <a:miter lim="800000"/>
            <a:headEnd/>
            <a:tailEnd/>
          </a:ln>
        </p:spPr>
      </p:pic>
      <p:sp>
        <p:nvSpPr>
          <p:cNvPr id="73732"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a:ea typeface="楷体_GB2312"/>
              <a:cs typeface="Helvetica Neue Black Condensed"/>
            </a:endParaRPr>
          </a:p>
        </p:txBody>
      </p:sp>
      <p:sp>
        <p:nvSpPr>
          <p:cNvPr id="73733" name="Text Box 18"/>
          <p:cNvSpPr txBox="1">
            <a:spLocks noChangeArrowheads="1"/>
          </p:cNvSpPr>
          <p:nvPr/>
        </p:nvSpPr>
        <p:spPr bwMode="auto">
          <a:xfrm>
            <a:off x="1071563" y="1071546"/>
            <a:ext cx="7327900" cy="2308324"/>
          </a:xfrm>
          <a:prstGeom prst="rect">
            <a:avLst/>
          </a:prstGeom>
          <a:noFill/>
          <a:ln w="9525">
            <a:noFill/>
            <a:miter lim="800000"/>
            <a:headEnd/>
            <a:tailEnd/>
          </a:ln>
        </p:spPr>
        <p:txBody>
          <a:bodyPr>
            <a:spAutoFit/>
          </a:bodyPr>
          <a:lstStyle/>
          <a:p>
            <a:r>
              <a:rPr lang="en-US" altLang="zh-CN" sz="2400" dirty="0" smtClean="0">
                <a:latin typeface="Helvetica"/>
                <a:ea typeface="楷体_GB2312"/>
                <a:cs typeface="楷体_GB2312"/>
              </a:rPr>
              <a:t>2. If you are going to live in a foreign country for </a:t>
            </a:r>
          </a:p>
          <a:p>
            <a:r>
              <a:rPr lang="en-US" altLang="zh-CN" sz="2400" dirty="0" smtClean="0">
                <a:latin typeface="Helvetica"/>
                <a:ea typeface="楷体_GB2312"/>
                <a:cs typeface="楷体_GB2312"/>
              </a:rPr>
              <a:t>    a number of years, what would you prefer to  </a:t>
            </a:r>
          </a:p>
          <a:p>
            <a:r>
              <a:rPr lang="en-US" altLang="zh-CN" sz="2400" dirty="0" smtClean="0">
                <a:latin typeface="Helvetica"/>
                <a:ea typeface="楷体_GB2312"/>
                <a:cs typeface="楷体_GB2312"/>
              </a:rPr>
              <a:t>    do: to adapt your behavior and manners to  </a:t>
            </a:r>
          </a:p>
          <a:p>
            <a:r>
              <a:rPr lang="en-US" altLang="zh-CN" sz="2400" dirty="0" smtClean="0">
                <a:latin typeface="Helvetica"/>
                <a:ea typeface="楷体_GB2312"/>
                <a:cs typeface="楷体_GB2312"/>
              </a:rPr>
              <a:t>    the culture of that country, or to stick to the </a:t>
            </a:r>
          </a:p>
          <a:p>
            <a:r>
              <a:rPr lang="en-US" altLang="zh-CN" sz="2400" dirty="0" smtClean="0">
                <a:latin typeface="Helvetica"/>
                <a:ea typeface="楷体_GB2312"/>
                <a:cs typeface="楷体_GB2312"/>
              </a:rPr>
              <a:t>    norms of your own culture?</a:t>
            </a:r>
            <a:endParaRPr lang="en-US" altLang="zh-CN" sz="2400" dirty="0">
              <a:latin typeface="Helvetica"/>
              <a:ea typeface="楷体_GB2312"/>
              <a:cs typeface="楷体_GB2312"/>
            </a:endParaRPr>
          </a:p>
          <a:p>
            <a:pPr marL="120650" indent="-120650" algn="just"/>
            <a:endParaRPr lang="en-US" altLang="zh-CN" sz="2400" dirty="0">
              <a:solidFill>
                <a:srgbClr val="1C1C1C"/>
              </a:solidFill>
              <a:latin typeface="Calibri" pitchFamily="34" charset="0"/>
            </a:endParaRPr>
          </a:p>
        </p:txBody>
      </p:sp>
      <p:sp>
        <p:nvSpPr>
          <p:cNvPr id="17" name="TextBox 16"/>
          <p:cNvSpPr txBox="1">
            <a:spLocks noChangeArrowheads="1"/>
          </p:cNvSpPr>
          <p:nvPr/>
        </p:nvSpPr>
        <p:spPr bwMode="auto">
          <a:xfrm>
            <a:off x="1047751" y="3357562"/>
            <a:ext cx="7881967" cy="2893100"/>
          </a:xfrm>
          <a:prstGeom prst="rect">
            <a:avLst/>
          </a:prstGeom>
          <a:noFill/>
          <a:ln w="9525">
            <a:noFill/>
            <a:miter lim="800000"/>
            <a:headEnd/>
            <a:tailEnd/>
          </a:ln>
        </p:spPr>
        <p:txBody>
          <a:bodyPr wrap="square">
            <a:spAutoFit/>
          </a:bodyPr>
          <a:lstStyle/>
          <a:p>
            <a:r>
              <a:rPr lang="en-US" altLang="zh-CN" sz="2400" dirty="0" smtClean="0">
                <a:latin typeface="Helvetica"/>
                <a:ea typeface="楷体_GB2312"/>
                <a:cs typeface="楷体_GB2312"/>
              </a:rPr>
              <a:t> </a:t>
            </a:r>
            <a:r>
              <a:rPr lang="en-US" altLang="zh-CN" sz="2600" dirty="0" smtClean="0">
                <a:latin typeface="Helvetica"/>
                <a:ea typeface="楷体_GB2312"/>
                <a:cs typeface="楷体_GB2312"/>
              </a:rPr>
              <a:t>• I will try to adapt my habits to local norms.</a:t>
            </a:r>
          </a:p>
          <a:p>
            <a:r>
              <a:rPr lang="en-US" altLang="zh-CN" sz="2600" dirty="0" smtClean="0">
                <a:latin typeface="Helvetica"/>
                <a:ea typeface="楷体_GB2312"/>
                <a:cs typeface="楷体_GB2312"/>
              </a:rPr>
              <a:t>   For example, I will follow their rules of</a:t>
            </a:r>
          </a:p>
          <a:p>
            <a:r>
              <a:rPr lang="en-US" altLang="zh-CN" sz="2600" dirty="0" smtClean="0">
                <a:latin typeface="Helvetica"/>
                <a:ea typeface="楷体_GB2312"/>
                <a:cs typeface="楷体_GB2312"/>
              </a:rPr>
              <a:t>   dining, body language and gift giving.</a:t>
            </a:r>
          </a:p>
          <a:p>
            <a:r>
              <a:rPr lang="en-US" altLang="zh-CN" sz="2600" dirty="0" smtClean="0">
                <a:latin typeface="Helvetica"/>
                <a:ea typeface="楷体_GB2312"/>
                <a:cs typeface="楷体_GB2312"/>
              </a:rPr>
              <a:t> • I would prefer to maintain Chinese traditions.</a:t>
            </a:r>
          </a:p>
          <a:p>
            <a:r>
              <a:rPr lang="en-US" altLang="zh-CN" sz="2600" dirty="0" smtClean="0">
                <a:latin typeface="Helvetica"/>
                <a:ea typeface="楷体_GB2312"/>
                <a:cs typeface="楷体_GB2312"/>
              </a:rPr>
              <a:t>   Modern people value cultural diversity, so, I</a:t>
            </a:r>
          </a:p>
          <a:p>
            <a:r>
              <a:rPr lang="en-US" altLang="zh-CN" sz="2600" dirty="0" smtClean="0">
                <a:latin typeface="Helvetica"/>
                <a:ea typeface="楷体_GB2312"/>
                <a:cs typeface="楷体_GB2312"/>
              </a:rPr>
              <a:t>   think people of the foreign country I live in</a:t>
            </a:r>
          </a:p>
          <a:p>
            <a:r>
              <a:rPr lang="en-US" altLang="zh-CN" sz="2600" dirty="0" smtClean="0">
                <a:latin typeface="Helvetica"/>
                <a:ea typeface="楷体_GB2312"/>
                <a:cs typeface="楷体_GB2312"/>
              </a:rPr>
              <a:t>   will respect my choice.</a:t>
            </a:r>
          </a:p>
        </p:txBody>
      </p:sp>
      <p:pic>
        <p:nvPicPr>
          <p:cNvPr id="73736" name="Picture 2" descr="H:\2015年修改\图片16.jpg"/>
          <p:cNvPicPr>
            <a:picLocks noChangeAspect="1" noChangeArrowheads="1"/>
          </p:cNvPicPr>
          <p:nvPr/>
        </p:nvPicPr>
        <p:blipFill>
          <a:blip r:embed="rId3"/>
          <a:srcRect/>
          <a:stretch>
            <a:fillRect/>
          </a:stretch>
        </p:blipFill>
        <p:spPr bwMode="auto">
          <a:xfrm>
            <a:off x="0" y="-71462"/>
            <a:ext cx="7212013" cy="1163638"/>
          </a:xfrm>
          <a:prstGeom prst="rect">
            <a:avLst/>
          </a:prstGeom>
          <a:noFill/>
          <a:ln w="9525">
            <a:noFill/>
            <a:miter lim="800000"/>
            <a:headEnd/>
            <a:tailEnd/>
          </a:ln>
        </p:spPr>
      </p:pic>
      <p:sp>
        <p:nvSpPr>
          <p:cNvPr id="11" name="TextBox 12"/>
          <p:cNvSpPr txBox="1"/>
          <p:nvPr/>
        </p:nvSpPr>
        <p:spPr>
          <a:xfrm>
            <a:off x="500034" y="3071810"/>
            <a:ext cx="1230312"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2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a:ea typeface="Cambria Math" pitchFamily="18" charset="0"/>
                <a:cs typeface="Helvetica Neue Black Condensed"/>
              </a:rPr>
              <a:t>  </a:t>
            </a:r>
          </a:p>
        </p:txBody>
      </p:sp>
      <p:sp>
        <p:nvSpPr>
          <p:cNvPr id="76813" name="矩形 10"/>
          <p:cNvSpPr>
            <a:spLocks noChangeArrowheads="1"/>
          </p:cNvSpPr>
          <p:nvPr/>
        </p:nvSpPr>
        <p:spPr bwMode="auto">
          <a:xfrm>
            <a:off x="1285517" y="1930400"/>
            <a:ext cx="5429519" cy="954111"/>
          </a:xfrm>
          <a:prstGeom prst="rect">
            <a:avLst/>
          </a:prstGeom>
          <a:noFill/>
          <a:ln w="9525">
            <a:noFill/>
            <a:miter lim="800000"/>
            <a:headEnd/>
            <a:tailEnd/>
          </a:ln>
        </p:spPr>
        <p:txBody>
          <a:bodyPr>
            <a:spAutoFit/>
          </a:bodyPr>
          <a:lstStyle/>
          <a:p>
            <a:pPr eaLnBrk="0" hangingPunct="0"/>
            <a:r>
              <a:rPr lang="en-US" altLang="zh-CN" sz="2800" dirty="0">
                <a:solidFill>
                  <a:srgbClr val="000000"/>
                </a:solidFill>
                <a:latin typeface="Helvetica"/>
              </a:rPr>
              <a:t>Watch a video clip and discuss </a:t>
            </a:r>
            <a:r>
              <a:rPr lang="en-US" altLang="zh-CN" sz="2800" dirty="0" smtClean="0">
                <a:solidFill>
                  <a:srgbClr val="000000"/>
                </a:solidFill>
                <a:latin typeface="Helvetica"/>
              </a:rPr>
              <a:t>the following question.</a:t>
            </a:r>
            <a:endParaRPr lang="en-US" altLang="zh-CN" sz="2800" dirty="0">
              <a:solidFill>
                <a:srgbClr val="000000"/>
              </a:solidFill>
              <a:latin typeface="Helvetica"/>
            </a:endParaRPr>
          </a:p>
        </p:txBody>
      </p:sp>
      <p:sp>
        <p:nvSpPr>
          <p:cNvPr id="12" name="Text Box 1074">
            <a:hlinkClick r:id="" action="ppaction://hlinkshowjump?jump=nextslide"/>
          </p:cNvPr>
          <p:cNvSpPr txBox="1">
            <a:spLocks noChangeArrowheads="1"/>
          </p:cNvSpPr>
          <p:nvPr/>
        </p:nvSpPr>
        <p:spPr bwMode="auto">
          <a:xfrm>
            <a:off x="4000500" y="5753119"/>
            <a:ext cx="2767013" cy="461963"/>
          </a:xfrm>
          <a:prstGeom prst="rect">
            <a:avLst/>
          </a:prstGeom>
          <a:noFill/>
          <a:ln w="12700" cap="sq">
            <a:noFill/>
            <a:miter lim="800000"/>
            <a:headEnd type="none" w="sm" len="sm"/>
            <a:tailEnd type="none" w="sm" len="sm"/>
          </a:ln>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pitchFamily="34" charset="0"/>
                <a:ea typeface="+mn-ea"/>
                <a:cs typeface="Helvetica Neue"/>
              </a:rPr>
              <a:t>Video Watching</a:t>
            </a:r>
          </a:p>
        </p:txBody>
      </p:sp>
      <p:pic>
        <p:nvPicPr>
          <p:cNvPr id="76805" name="Picture 9" descr="13">
            <a:hlinkClick r:id="" action="ppaction://hlinkshowjump?jump=nextslide"/>
          </p:cNvPr>
          <p:cNvPicPr>
            <a:picLocks noChangeAspect="1" noChangeArrowheads="1" noCrop="1"/>
          </p:cNvPicPr>
          <p:nvPr/>
        </p:nvPicPr>
        <p:blipFill>
          <a:blip r:embed="rId3"/>
          <a:srcRect/>
          <a:stretch>
            <a:fillRect/>
          </a:stretch>
        </p:blipFill>
        <p:spPr bwMode="auto">
          <a:xfrm>
            <a:off x="6635750" y="5715000"/>
            <a:ext cx="1530350" cy="409575"/>
          </a:xfrm>
          <a:prstGeom prst="rect">
            <a:avLst/>
          </a:prstGeom>
          <a:noFill/>
          <a:ln w="9525">
            <a:noFill/>
            <a:miter lim="800000"/>
            <a:headEnd/>
            <a:tailEnd/>
          </a:ln>
        </p:spPr>
      </p:pic>
      <p:pic>
        <p:nvPicPr>
          <p:cNvPr id="76806" name="Picture 27" descr="E:\2014素材\441\24[2007418114541].png"/>
          <p:cNvPicPr>
            <a:picLocks noChangeAspect="1" noChangeArrowheads="1"/>
          </p:cNvPicPr>
          <p:nvPr/>
        </p:nvPicPr>
        <p:blipFill>
          <a:blip r:embed="rId4"/>
          <a:srcRect/>
          <a:stretch>
            <a:fillRect/>
          </a:stretch>
        </p:blipFill>
        <p:spPr bwMode="auto">
          <a:xfrm rot="1602339">
            <a:off x="6907213" y="1146175"/>
            <a:ext cx="1500187" cy="1566863"/>
          </a:xfrm>
          <a:prstGeom prst="rect">
            <a:avLst/>
          </a:prstGeom>
          <a:noFill/>
          <a:ln w="9525">
            <a:noFill/>
            <a:miter lim="800000"/>
            <a:headEnd/>
            <a:tailEnd/>
          </a:ln>
        </p:spPr>
      </p:pic>
      <p:grpSp>
        <p:nvGrpSpPr>
          <p:cNvPr id="76807" name="组合 18"/>
          <p:cNvGrpSpPr>
            <a:grpSpLocks/>
          </p:cNvGrpSpPr>
          <p:nvPr/>
        </p:nvGrpSpPr>
        <p:grpSpPr bwMode="auto">
          <a:xfrm>
            <a:off x="5697538" y="4421204"/>
            <a:ext cx="1446212" cy="911675"/>
            <a:chOff x="5697555" y="4278328"/>
            <a:chExt cx="1446213" cy="1365250"/>
          </a:xfrm>
        </p:grpSpPr>
        <p:pic>
          <p:nvPicPr>
            <p:cNvPr id="76810" name="Picture 3">
              <a:hlinkClick r:id="rId5" action="ppaction://hlinksldjump"/>
            </p:cNvPr>
            <p:cNvPicPr>
              <a:picLocks noChangeAspect="1" noChangeArrowheads="1"/>
            </p:cNvPicPr>
            <p:nvPr/>
          </p:nvPicPr>
          <p:blipFill>
            <a:blip r:embed="rId6"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5" action="ppaction://hlinksldjump"/>
            </p:cNvPr>
            <p:cNvSpPr txBox="1"/>
            <p:nvPr/>
          </p:nvSpPr>
          <p:spPr>
            <a:xfrm>
              <a:off x="6070617" y="4718119"/>
              <a:ext cx="1073151"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pic>
        <p:nvPicPr>
          <p:cNvPr id="76809" name="Picture 2" descr="H:\2015年修改\图片17.jpg"/>
          <p:cNvPicPr>
            <a:picLocks noChangeAspect="1" noChangeArrowheads="1"/>
          </p:cNvPicPr>
          <p:nvPr/>
        </p:nvPicPr>
        <p:blipFill>
          <a:blip r:embed="rId7"/>
          <a:srcRect/>
          <a:stretch>
            <a:fillRect/>
          </a:stretch>
        </p:blipFill>
        <p:spPr bwMode="auto">
          <a:xfrm>
            <a:off x="0" y="0"/>
            <a:ext cx="8656638" cy="1163638"/>
          </a:xfrm>
          <a:prstGeom prst="rect">
            <a:avLst/>
          </a:prstGeom>
          <a:noFill/>
          <a:ln w="9525">
            <a:noFill/>
            <a:miter lim="800000"/>
            <a:headEnd/>
            <a:tailEnd/>
          </a:ln>
        </p:spPr>
      </p:pic>
      <p:sp>
        <p:nvSpPr>
          <p:cNvPr id="13" name="文本框 5"/>
          <p:cNvSpPr txBox="1">
            <a:spLocks noChangeArrowheads="1"/>
          </p:cNvSpPr>
          <p:nvPr/>
        </p:nvSpPr>
        <p:spPr bwMode="auto">
          <a:xfrm>
            <a:off x="1322384" y="3207908"/>
            <a:ext cx="6535764" cy="1292662"/>
          </a:xfrm>
          <a:prstGeom prst="rect">
            <a:avLst/>
          </a:prstGeom>
          <a:noFill/>
          <a:ln w="9525">
            <a:noFill/>
            <a:miter lim="800000"/>
            <a:headEnd/>
            <a:tailEnd/>
          </a:ln>
        </p:spPr>
        <p:txBody>
          <a:bodyPr wrap="square">
            <a:spAutoFit/>
          </a:bodyPr>
          <a:lstStyle/>
          <a:p>
            <a:r>
              <a:rPr lang="en-US" altLang="zh-CN" sz="2600" dirty="0" smtClean="0">
                <a:latin typeface="Helvetica"/>
              </a:rPr>
              <a:t>What would you suggest as good ways for people to avoid misunderstandings of foreign cultures?</a:t>
            </a:r>
            <a:endParaRPr lang="en-US" altLang="zh-CN" sz="2600" dirty="0">
              <a:latin typeface="Helvetic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a:ea typeface="Cambria Math" pitchFamily="18" charset="0"/>
                <a:cs typeface="Helvetica Neue Black Condensed"/>
              </a:rPr>
              <a:t>  </a:t>
            </a:r>
          </a:p>
        </p:txBody>
      </p:sp>
      <p:sp>
        <p:nvSpPr>
          <p:cNvPr id="77827" name="矩形 10"/>
          <p:cNvSpPr>
            <a:spLocks noChangeArrowheads="1"/>
          </p:cNvSpPr>
          <p:nvPr/>
        </p:nvSpPr>
        <p:spPr bwMode="auto">
          <a:xfrm>
            <a:off x="1905000" y="1484313"/>
            <a:ext cx="5881688" cy="430212"/>
          </a:xfrm>
          <a:prstGeom prst="rect">
            <a:avLst/>
          </a:prstGeom>
          <a:noFill/>
          <a:ln w="9525">
            <a:noFill/>
            <a:miter lim="800000"/>
            <a:headEnd/>
            <a:tailEnd/>
          </a:ln>
        </p:spPr>
        <p:txBody>
          <a:bodyPr>
            <a:spAutoFit/>
          </a:bodyPr>
          <a:lstStyle/>
          <a:p>
            <a:pPr eaLnBrk="0" hangingPunct="0"/>
            <a:endParaRPr lang="en-US" altLang="zh-CN" sz="2200">
              <a:solidFill>
                <a:srgbClr val="000000"/>
              </a:solidFill>
              <a:latin typeface="Helvetica"/>
            </a:endParaRPr>
          </a:p>
        </p:txBody>
      </p:sp>
      <p:pic>
        <p:nvPicPr>
          <p:cNvPr id="77828" name="Picture 21" descr="tv">
            <a:hlinkClick r:id="rId4" action="ppaction://hlinkfile"/>
          </p:cNvPr>
          <p:cNvPicPr>
            <a:picLocks noChangeAspect="1" noChangeArrowheads="1"/>
          </p:cNvPicPr>
          <p:nvPr/>
        </p:nvPicPr>
        <p:blipFill>
          <a:blip r:embed="rId5"/>
          <a:srcRect/>
          <a:stretch>
            <a:fillRect/>
          </a:stretch>
        </p:blipFill>
        <p:spPr bwMode="auto">
          <a:xfrm>
            <a:off x="142875" y="928670"/>
            <a:ext cx="8912225" cy="5705493"/>
          </a:xfrm>
          <a:prstGeom prst="rect">
            <a:avLst/>
          </a:prstGeom>
          <a:noFill/>
          <a:ln w="9525">
            <a:noFill/>
            <a:miter lim="800000"/>
            <a:headEnd/>
            <a:tailEnd/>
          </a:ln>
        </p:spPr>
      </p:pic>
      <p:pic>
        <p:nvPicPr>
          <p:cNvPr id="77833" name="Picture 4">
            <a:hlinkClick r:id="" action="ppaction://hlinkshowjump?jump=previousslide"/>
          </p:cNvPr>
          <p:cNvPicPr>
            <a:picLocks noChangeAspect="1" noChangeArrowheads="1"/>
          </p:cNvPicPr>
          <p:nvPr/>
        </p:nvPicPr>
        <p:blipFill>
          <a:blip r:embed="rId6">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7834" name="Picture 2" descr="H:\2015年修改\图片17.jpg"/>
          <p:cNvPicPr>
            <a:picLocks noChangeAspect="1" noChangeArrowheads="1"/>
          </p:cNvPicPr>
          <p:nvPr/>
        </p:nvPicPr>
        <p:blipFill>
          <a:blip r:embed="rId7"/>
          <a:srcRect/>
          <a:stretch>
            <a:fillRect/>
          </a:stretch>
        </p:blipFill>
        <p:spPr bwMode="auto">
          <a:xfrm>
            <a:off x="0" y="-142900"/>
            <a:ext cx="8656638" cy="1163638"/>
          </a:xfrm>
          <a:prstGeom prst="rect">
            <a:avLst/>
          </a:prstGeom>
          <a:noFill/>
          <a:ln w="9525">
            <a:noFill/>
            <a:miter lim="800000"/>
            <a:headEnd/>
            <a:tailEnd/>
          </a:ln>
        </p:spPr>
      </p:pic>
      <p:pic>
        <p:nvPicPr>
          <p:cNvPr id="9" name="芬妮的微笑.wmv">
            <a:hlinkClick r:id="" action="ppaction://media"/>
          </p:cNvPr>
          <p:cNvPicPr>
            <a:picLocks noRot="1" noChangeAspect="1"/>
          </p:cNvPicPr>
          <p:nvPr>
            <a:videoFile r:link="rId1"/>
          </p:nvPr>
        </p:nvPicPr>
        <p:blipFill>
          <a:blip r:embed="rId8"/>
          <a:stretch>
            <a:fillRect/>
          </a:stretch>
        </p:blipFill>
        <p:spPr>
          <a:xfrm>
            <a:off x="428596" y="1235052"/>
            <a:ext cx="8228042" cy="4194212"/>
          </a:xfrm>
          <a:prstGeom prst="rect">
            <a:avLst/>
          </a:prstGeom>
        </p:spPr>
      </p:pic>
      <p:sp>
        <p:nvSpPr>
          <p:cNvPr id="19" name="AutoShape 11">
            <a:hlinkClick r:id="rId9"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fontAlgn="auto">
              <a:lnSpc>
                <a:spcPct val="90000"/>
              </a:lnSpc>
              <a:spcBef>
                <a:spcPts val="0"/>
              </a:spcBef>
              <a:spcAft>
                <a:spcPts val="0"/>
              </a:spcAft>
              <a:defRPr/>
            </a:pPr>
            <a:r>
              <a:rPr lang="en-US" altLang="zh-CN" dirty="0">
                <a:solidFill>
                  <a:schemeClr val="tx2"/>
                </a:solidFill>
                <a:latin typeface="Times New Roman" pitchFamily="18" charset="0"/>
              </a:rPr>
              <a:t>Back</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a:ea typeface="Cambria Math" pitchFamily="18" charset="0"/>
                <a:cs typeface="Helvetica Neue Black Condensed"/>
              </a:rPr>
              <a:t>  </a:t>
            </a:r>
          </a:p>
        </p:txBody>
      </p:sp>
      <p:pic>
        <p:nvPicPr>
          <p:cNvPr id="79879" name="Picture 2" descr="H:\2015年修改\图片17.jpg"/>
          <p:cNvPicPr>
            <a:picLocks noChangeAspect="1" noChangeArrowheads="1"/>
          </p:cNvPicPr>
          <p:nvPr/>
        </p:nvPicPr>
        <p:blipFill>
          <a:blip r:embed="rId3"/>
          <a:srcRect/>
          <a:stretch>
            <a:fillRect/>
          </a:stretch>
        </p:blipFill>
        <p:spPr bwMode="auto">
          <a:xfrm>
            <a:off x="0" y="0"/>
            <a:ext cx="8656638" cy="1163638"/>
          </a:xfrm>
          <a:prstGeom prst="rect">
            <a:avLst/>
          </a:prstGeom>
          <a:noFill/>
          <a:ln w="9525">
            <a:noFill/>
            <a:miter lim="800000"/>
            <a:headEnd/>
            <a:tailEnd/>
          </a:ln>
        </p:spPr>
      </p:pic>
      <p:sp>
        <p:nvSpPr>
          <p:cNvPr id="9" name="圆角矩形 10"/>
          <p:cNvSpPr/>
          <p:nvPr/>
        </p:nvSpPr>
        <p:spPr>
          <a:xfrm>
            <a:off x="857224" y="2909148"/>
            <a:ext cx="7500990"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 name="Picture 3"/>
          <p:cNvPicPr>
            <a:picLocks noChangeAspect="1" noChangeArrowheads="1"/>
          </p:cNvPicPr>
          <p:nvPr/>
        </p:nvPicPr>
        <p:blipFill>
          <a:blip r:embed="rId4" cstate="print"/>
          <a:srcRect/>
          <a:stretch>
            <a:fillRect/>
          </a:stretch>
        </p:blipFill>
        <p:spPr bwMode="auto">
          <a:xfrm>
            <a:off x="88880" y="2492378"/>
            <a:ext cx="1625600" cy="1365250"/>
          </a:xfrm>
          <a:prstGeom prst="rect">
            <a:avLst/>
          </a:prstGeom>
          <a:noFill/>
          <a:ln w="9525">
            <a:noFill/>
            <a:miter lim="800000"/>
            <a:headEnd/>
            <a:tailEnd/>
          </a:ln>
        </p:spPr>
      </p:pic>
      <p:sp>
        <p:nvSpPr>
          <p:cNvPr id="12" name="TextBox 11"/>
          <p:cNvSpPr txBox="1"/>
          <p:nvPr/>
        </p:nvSpPr>
        <p:spPr>
          <a:xfrm>
            <a:off x="484168" y="2971800"/>
            <a:ext cx="1230312" cy="457200"/>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4" name="Rectangle 17"/>
          <p:cNvSpPr>
            <a:spLocks noChangeArrowheads="1"/>
          </p:cNvSpPr>
          <p:nvPr/>
        </p:nvSpPr>
        <p:spPr bwMode="auto">
          <a:xfrm>
            <a:off x="1431922" y="2399782"/>
            <a:ext cx="6640540" cy="360098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nSpc>
                <a:spcPct val="150000"/>
              </a:lnSpc>
              <a:defRPr/>
            </a:pPr>
            <a:endParaRPr lang="en-US" altLang="zh-CN" sz="2400" dirty="0" smtClean="0">
              <a:solidFill>
                <a:srgbClr val="000000"/>
              </a:solidFill>
              <a:latin typeface="Helvetica" pitchFamily="34" charset="0"/>
            </a:endParaRPr>
          </a:p>
          <a:p>
            <a:pPr>
              <a:buFont typeface="Arial" pitchFamily="34" charset="0"/>
              <a:buChar char="•"/>
              <a:defRPr/>
            </a:pPr>
            <a:r>
              <a:rPr lang="en-US" altLang="zh-CN" sz="2400" dirty="0" smtClean="0">
                <a:solidFill>
                  <a:srgbClr val="000000"/>
                </a:solidFill>
                <a:latin typeface="Helvetica" pitchFamily="34" charset="0"/>
              </a:rPr>
              <a:t> </a:t>
            </a:r>
            <a:r>
              <a:rPr lang="zh-CN" altLang="en-US" sz="2400" dirty="0" smtClean="0">
                <a:solidFill>
                  <a:srgbClr val="000000"/>
                </a:solidFill>
                <a:latin typeface="Helvetica" pitchFamily="34" charset="0"/>
              </a:rPr>
              <a:t>  </a:t>
            </a:r>
            <a:r>
              <a:rPr lang="en-US" altLang="zh-CN" sz="2400" dirty="0" smtClean="0">
                <a:solidFill>
                  <a:srgbClr val="000000"/>
                </a:solidFill>
                <a:latin typeface="Helvetica" pitchFamily="34" charset="0"/>
              </a:rPr>
              <a:t>Look for information about those cultures;</a:t>
            </a:r>
          </a:p>
          <a:p>
            <a:pPr marL="273050" indent="-273050">
              <a:buFont typeface="Arial" pitchFamily="34" charset="0"/>
              <a:buChar char="•"/>
              <a:defRPr/>
            </a:pPr>
            <a:r>
              <a:rPr lang="zh-CN" altLang="en-US" sz="2400" dirty="0" smtClean="0">
                <a:solidFill>
                  <a:srgbClr val="000000"/>
                </a:solidFill>
                <a:latin typeface="Helvetica" pitchFamily="34" charset="0"/>
              </a:rPr>
              <a:t> </a:t>
            </a:r>
            <a:r>
              <a:rPr lang="en-US" altLang="zh-CN" sz="2400" dirty="0" smtClean="0">
                <a:solidFill>
                  <a:srgbClr val="000000"/>
                </a:solidFill>
                <a:latin typeface="Helvetica" pitchFamily="34" charset="0"/>
              </a:rPr>
              <a:t>Visit foreign countries, which will enable us to experience their cultures in person and understand them better; </a:t>
            </a:r>
          </a:p>
          <a:p>
            <a:pPr marL="273050" indent="-273050">
              <a:buFont typeface="Arial" pitchFamily="34" charset="0"/>
              <a:buChar char="•"/>
            </a:pPr>
            <a:r>
              <a:rPr lang="zh-CN" altLang="en-US" sz="2400" dirty="0" smtClean="0">
                <a:solidFill>
                  <a:srgbClr val="000000"/>
                </a:solidFill>
                <a:latin typeface="Helvetica" pitchFamily="34" charset="0"/>
              </a:rPr>
              <a:t> </a:t>
            </a:r>
            <a:r>
              <a:rPr lang="en-US" altLang="zh-CN" sz="2400" dirty="0" smtClean="0">
                <a:solidFill>
                  <a:srgbClr val="000000"/>
                </a:solidFill>
                <a:latin typeface="Helvetica" pitchFamily="34" charset="0"/>
              </a:rPr>
              <a:t>Make friends with foreigners who are traveling or are living in our country; Communicating with them in daily life will help us know their customs.</a:t>
            </a:r>
          </a:p>
        </p:txBody>
      </p:sp>
      <p:pic>
        <p:nvPicPr>
          <p:cNvPr id="19" name="Picture 4">
            <a:hlinkClick r:id="rId5" action="ppaction://hlinksldjump"/>
          </p:cNvPr>
          <p:cNvPicPr>
            <a:picLocks noChangeAspect="1" noChangeArrowheads="1"/>
          </p:cNvPicPr>
          <p:nvPr/>
        </p:nvPicPr>
        <p:blipFill>
          <a:blip r:embed="rId6">
            <a:clrChange>
              <a:clrFrom>
                <a:srgbClr val="FDFEF6"/>
              </a:clrFrom>
              <a:clrTo>
                <a:srgbClr val="FDFEF6">
                  <a:alpha val="0"/>
                </a:srgbClr>
              </a:clrTo>
            </a:clrChange>
          </a:blip>
          <a:srcRect/>
          <a:stretch>
            <a:fillRect/>
          </a:stretch>
        </p:blipFill>
        <p:spPr bwMode="auto">
          <a:xfrm>
            <a:off x="8399463" y="6256360"/>
            <a:ext cx="434975" cy="458788"/>
          </a:xfrm>
          <a:prstGeom prst="rect">
            <a:avLst/>
          </a:prstGeom>
          <a:noFill/>
          <a:ln w="9525">
            <a:noFill/>
            <a:miter lim="800000"/>
            <a:headEnd/>
            <a:tailEnd/>
          </a:ln>
        </p:spPr>
      </p:pic>
      <p:sp>
        <p:nvSpPr>
          <p:cNvPr id="22" name="文本框 5"/>
          <p:cNvSpPr txBox="1">
            <a:spLocks noChangeArrowheads="1"/>
          </p:cNvSpPr>
          <p:nvPr/>
        </p:nvSpPr>
        <p:spPr bwMode="auto">
          <a:xfrm>
            <a:off x="1179508" y="1279082"/>
            <a:ext cx="6678640" cy="1200329"/>
          </a:xfrm>
          <a:prstGeom prst="rect">
            <a:avLst/>
          </a:prstGeom>
          <a:noFill/>
          <a:ln w="9525">
            <a:noFill/>
            <a:miter lim="800000"/>
            <a:headEnd/>
            <a:tailEnd/>
          </a:ln>
        </p:spPr>
        <p:txBody>
          <a:bodyPr wrap="square">
            <a:spAutoFit/>
          </a:bodyPr>
          <a:lstStyle/>
          <a:p>
            <a:r>
              <a:rPr lang="en-US" altLang="zh-CN" sz="2400" dirty="0" smtClean="0">
                <a:latin typeface="Helvetica"/>
              </a:rPr>
              <a:t>What would you suggest as good ways for people to avoid misunderstandings of foreign cultures?</a:t>
            </a:r>
            <a:endParaRPr lang="en-US" altLang="zh-CN" sz="2400" dirty="0">
              <a:latin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6"/>
          <p:cNvGrpSpPr>
            <a:grpSpLocks/>
          </p:cNvGrpSpPr>
          <p:nvPr/>
        </p:nvGrpSpPr>
        <p:grpSpPr bwMode="auto">
          <a:xfrm>
            <a:off x="490564" y="1204256"/>
            <a:ext cx="8367715" cy="5368016"/>
            <a:chOff x="490537" y="1213389"/>
            <a:chExt cx="8367773" cy="4727284"/>
          </a:xfrm>
        </p:grpSpPr>
        <p:pic>
          <p:nvPicPr>
            <p:cNvPr id="11270" name="Picture 1" descr="H:\2015年修改\图片3.jpg"/>
            <p:cNvPicPr>
              <a:picLocks noChangeAspect="1" noChangeArrowheads="1"/>
            </p:cNvPicPr>
            <p:nvPr/>
          </p:nvPicPr>
          <p:blipFill>
            <a:blip r:embed="rId3"/>
            <a:srcRect/>
            <a:stretch>
              <a:fillRect/>
            </a:stretch>
          </p:blipFill>
          <p:spPr bwMode="auto">
            <a:xfrm>
              <a:off x="490537" y="2603281"/>
              <a:ext cx="8010580" cy="3337392"/>
            </a:xfrm>
            <a:prstGeom prst="rect">
              <a:avLst/>
            </a:prstGeom>
            <a:noFill/>
            <a:ln w="9525">
              <a:noFill/>
              <a:miter lim="800000"/>
              <a:headEnd/>
              <a:tailEnd/>
            </a:ln>
          </p:spPr>
        </p:pic>
        <p:sp>
          <p:nvSpPr>
            <p:cNvPr id="11271" name="TextBox 22"/>
            <p:cNvSpPr txBox="1">
              <a:spLocks noChangeArrowheads="1"/>
            </p:cNvSpPr>
            <p:nvPr/>
          </p:nvSpPr>
          <p:spPr bwMode="auto">
            <a:xfrm>
              <a:off x="785848" y="1213389"/>
              <a:ext cx="8072462" cy="1382304"/>
            </a:xfrm>
            <a:prstGeom prst="rect">
              <a:avLst/>
            </a:prstGeom>
            <a:noFill/>
            <a:ln w="9525">
              <a:noFill/>
              <a:miter lim="800000"/>
              <a:headEnd/>
              <a:tailEnd/>
            </a:ln>
          </p:spPr>
          <p:txBody>
            <a:bodyPr>
              <a:spAutoFit/>
            </a:bodyPr>
            <a:lstStyle/>
            <a:p>
              <a:pPr marL="457200" indent="-457200">
                <a:buAutoNum type="arabicPeriod"/>
              </a:pPr>
              <a:r>
                <a:rPr lang="en-US" altLang="zh-CN" sz="2400" dirty="0" smtClean="0">
                  <a:latin typeface="Helvetica"/>
                  <a:ea typeface="Cambria Math" pitchFamily="18" charset="0"/>
                  <a:cs typeface="Arial" pitchFamily="34" charset="0"/>
                </a:rPr>
                <a:t>Some Westerners think that Chinese people tend </a:t>
              </a:r>
            </a:p>
            <a:p>
              <a:pPr marL="457200" indent="-457200"/>
              <a:r>
                <a:rPr lang="en-US" altLang="zh-CN" sz="2400" dirty="0" smtClean="0">
                  <a:latin typeface="Helvetica"/>
                  <a:ea typeface="Cambria Math" pitchFamily="18" charset="0"/>
                  <a:cs typeface="Arial" pitchFamily="34" charset="0"/>
                </a:rPr>
                <a:t>      to avoid saying “no” directly. What are the common ways in which the Chinese express disagreement, rejection or refusal in daily communication? </a:t>
              </a:r>
              <a:endParaRPr lang="zh-CN" altLang="en-US" sz="2400" dirty="0">
                <a:latin typeface="Helvetica"/>
                <a:ea typeface="Cambria Math" pitchFamily="18" charset="0"/>
                <a:cs typeface="Arial" pitchFamily="34" charset="0"/>
              </a:endParaRPr>
            </a:p>
          </p:txBody>
        </p:sp>
      </p:grpSp>
      <p:sp>
        <p:nvSpPr>
          <p:cNvPr id="11" name="TextBox 10"/>
          <p:cNvSpPr txBox="1">
            <a:spLocks noChangeArrowheads="1"/>
          </p:cNvSpPr>
          <p:nvPr/>
        </p:nvSpPr>
        <p:spPr bwMode="auto">
          <a:xfrm>
            <a:off x="785873" y="3143248"/>
            <a:ext cx="7297736" cy="3046988"/>
          </a:xfrm>
          <a:prstGeom prst="rect">
            <a:avLst/>
          </a:prstGeom>
          <a:noFill/>
          <a:ln w="9525">
            <a:noFill/>
            <a:miter lim="800000"/>
            <a:headEnd/>
            <a:tailEnd/>
          </a:ln>
        </p:spPr>
        <p:txBody>
          <a:bodyPr wrap="square">
            <a:spAutoFit/>
          </a:bodyPr>
          <a:lstStyle/>
          <a:p>
            <a:pPr marL="342900" indent="-342900" fontAlgn="auto">
              <a:lnSpc>
                <a:spcPct val="120000"/>
              </a:lnSpc>
              <a:spcBef>
                <a:spcPts val="0"/>
              </a:spcBef>
              <a:spcAft>
                <a:spcPts val="0"/>
              </a:spcAft>
              <a:defRPr/>
            </a:pPr>
            <a:r>
              <a:rPr lang="en-US" altLang="zh-CN" sz="2400" dirty="0">
                <a:latin typeface="Helvetica"/>
                <a:ea typeface="Cambria Math" pitchFamily="18" charset="0"/>
                <a:cs typeface="Arial" charset="0"/>
              </a:rPr>
              <a:t> </a:t>
            </a:r>
            <a:r>
              <a:rPr lang="en-US" altLang="zh-CN" sz="2400" dirty="0" smtClean="0">
                <a:latin typeface="Helvetica"/>
                <a:ea typeface="Cambria Math" pitchFamily="18" charset="0"/>
                <a:cs typeface="Arial" charset="0"/>
              </a:rPr>
              <a:t>   </a:t>
            </a:r>
          </a:p>
          <a:p>
            <a:pPr marL="342900" indent="-342900" fontAlgn="auto">
              <a:lnSpc>
                <a:spcPct val="120000"/>
              </a:lnSpc>
              <a:spcBef>
                <a:spcPts val="0"/>
              </a:spcBef>
              <a:spcAft>
                <a:spcPts val="0"/>
              </a:spcAft>
              <a:defRPr/>
            </a:pPr>
            <a:r>
              <a:rPr lang="en-US" altLang="zh-CN" sz="2400" dirty="0" smtClean="0">
                <a:latin typeface="Helvetica"/>
                <a:ea typeface="Cambria Math" pitchFamily="18" charset="0"/>
                <a:cs typeface="Arial" charset="0"/>
              </a:rPr>
              <a:t>    </a:t>
            </a:r>
            <a:r>
              <a:rPr lang="en-US" altLang="zh-CN" sz="2800" dirty="0" smtClean="0">
                <a:latin typeface="Helvetica"/>
                <a:ea typeface="Cambria Math" pitchFamily="18" charset="0"/>
                <a:cs typeface="Arial" charset="0"/>
              </a:rPr>
              <a:t>Chinese people generally use expressions like “possibly no” or “I’m afraid it won’t work” to say “no” to others. This makes them less direct in giving rejections. </a:t>
            </a:r>
            <a:endParaRPr lang="zh-CN" altLang="en-US" sz="2800" dirty="0">
              <a:latin typeface="Helvetica"/>
              <a:ea typeface="Cambria Math" pitchFamily="18" charset="0"/>
              <a:cs typeface="Arial" charset="0"/>
            </a:endParaRPr>
          </a:p>
          <a:p>
            <a:pPr marL="342900" indent="-342900" fontAlgn="auto">
              <a:lnSpc>
                <a:spcPct val="120000"/>
              </a:lnSpc>
              <a:spcBef>
                <a:spcPts val="0"/>
              </a:spcBef>
              <a:spcAft>
                <a:spcPts val="0"/>
              </a:spcAft>
              <a:buClr>
                <a:srgbClr val="0E9D80"/>
              </a:buClr>
              <a:buFont typeface="Arial" pitchFamily="34" charset="0"/>
              <a:buChar char="•"/>
              <a:defRPr/>
            </a:pPr>
            <a:endParaRPr lang="en-US" altLang="zh-CN" sz="2400" dirty="0">
              <a:latin typeface="Helvetica"/>
              <a:ea typeface="Cambria Math" pitchFamily="18" charset="0"/>
              <a:cs typeface="Arial" charset="0"/>
            </a:endParaRPr>
          </a:p>
        </p:txBody>
      </p:sp>
      <p:pic>
        <p:nvPicPr>
          <p:cNvPr id="11269" name="Picture 1" descr="H:\2015年修改\图片6.jpg"/>
          <p:cNvPicPr>
            <a:picLocks noChangeAspect="1" noChangeArrowheads="1"/>
          </p:cNvPicPr>
          <p:nvPr/>
        </p:nvPicPr>
        <p:blipFill>
          <a:blip r:embed="rId4"/>
          <a:srcRect/>
          <a:stretch>
            <a:fillRect/>
          </a:stretch>
        </p:blipFill>
        <p:spPr bwMode="auto">
          <a:xfrm>
            <a:off x="0" y="0"/>
            <a:ext cx="7156450" cy="1212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4"/>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a:ext uri="{909E8E84-426E-40DD-AFC4-6F175D3DCCD1}"/>
          </a:extLst>
        </p:spPr>
      </p:pic>
      <p:grpSp>
        <p:nvGrpSpPr>
          <p:cNvPr id="80899" name="组合 26"/>
          <p:cNvGrpSpPr>
            <a:grpSpLocks/>
          </p:cNvGrpSpPr>
          <p:nvPr/>
        </p:nvGrpSpPr>
        <p:grpSpPr bwMode="auto">
          <a:xfrm>
            <a:off x="-225425" y="0"/>
            <a:ext cx="9369425" cy="6640513"/>
            <a:chOff x="-224786" y="0"/>
            <a:chExt cx="9368786" cy="6639957"/>
          </a:xfrm>
        </p:grpSpPr>
        <p:pic>
          <p:nvPicPr>
            <p:cNvPr id="80900" name="Picture 2"/>
            <p:cNvPicPr>
              <a:picLocks noChangeAspect="1" noChangeArrowheads="1"/>
            </p:cNvPicPr>
            <p:nvPr/>
          </p:nvPicPr>
          <p:blipFill>
            <a:blip r:embed="rId5"/>
            <a:srcRect/>
            <a:stretch>
              <a:fillRect/>
            </a:stretch>
          </p:blipFill>
          <p:spPr bwMode="auto">
            <a:xfrm rot="10800000">
              <a:off x="-33" y="4726288"/>
              <a:ext cx="4379963" cy="1152127"/>
            </a:xfrm>
            <a:prstGeom prst="rect">
              <a:avLst/>
            </a:prstGeom>
            <a:noFill/>
            <a:ln w="9525">
              <a:noFill/>
              <a:miter lim="800000"/>
              <a:headEnd/>
              <a:tailEnd/>
            </a:ln>
          </p:spPr>
        </p:pic>
        <p:pic>
          <p:nvPicPr>
            <p:cNvPr id="80901" name="Picture 2"/>
            <p:cNvPicPr>
              <a:picLocks noChangeAspect="1" noChangeArrowheads="1"/>
            </p:cNvPicPr>
            <p:nvPr/>
          </p:nvPicPr>
          <p:blipFill>
            <a:blip r:embed="rId5"/>
            <a:srcRect/>
            <a:stretch>
              <a:fillRect/>
            </a:stretch>
          </p:blipFill>
          <p:spPr bwMode="auto">
            <a:xfrm rot="10800000">
              <a:off x="318" y="3718177"/>
              <a:ext cx="4143053" cy="1152127"/>
            </a:xfrm>
            <a:prstGeom prst="rect">
              <a:avLst/>
            </a:prstGeom>
            <a:noFill/>
            <a:ln w="9525">
              <a:noFill/>
              <a:miter lim="800000"/>
              <a:headEnd/>
              <a:tailEnd/>
            </a:ln>
          </p:spPr>
        </p:pic>
        <p:sp>
          <p:nvSpPr>
            <p:cNvPr id="18" name="Rectangle 10"/>
            <p:cNvSpPr/>
            <p:nvPr/>
          </p:nvSpPr>
          <p:spPr>
            <a:xfrm>
              <a:off x="624" y="0"/>
              <a:ext cx="9143376" cy="1142904"/>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80903" name="TextBox 18"/>
            <p:cNvSpPr txBox="1">
              <a:spLocks noChangeArrowheads="1"/>
            </p:cNvSpPr>
            <p:nvPr/>
          </p:nvSpPr>
          <p:spPr bwMode="auto">
            <a:xfrm>
              <a:off x="762000" y="0"/>
              <a:ext cx="762000" cy="707886"/>
            </a:xfrm>
            <a:prstGeom prst="rect">
              <a:avLst/>
            </a:prstGeom>
            <a:noFill/>
            <a:ln w="9525">
              <a:noFill/>
              <a:miter lim="800000"/>
              <a:headEnd/>
              <a:tailEnd/>
            </a:ln>
          </p:spPr>
          <p:txBody>
            <a:bodyPr>
              <a:spAutoFit/>
            </a:bodyPr>
            <a:lstStyle/>
            <a:p>
              <a:r>
                <a:rPr lang="en-US" altLang="zh-CN" sz="4000" b="1" i="1" dirty="0" smtClean="0">
                  <a:latin typeface="Helvetica"/>
                  <a:ea typeface="Arial Unicode MS" pitchFamily="34" charset="-122"/>
                  <a:cs typeface="Helvetica Neue"/>
                </a:rPr>
                <a:t>5</a:t>
              </a:r>
              <a:endParaRPr lang="en-US" altLang="zh-CN" sz="4000" b="1" i="1" dirty="0">
                <a:latin typeface="Helvetica"/>
                <a:ea typeface="Arial Unicode MS" pitchFamily="34" charset="-122"/>
                <a:cs typeface="Helvetica Neue"/>
              </a:endParaRPr>
            </a:p>
          </p:txBody>
        </p:sp>
        <p:sp>
          <p:nvSpPr>
            <p:cNvPr id="20" name="Isosceles Triangle 15"/>
            <p:cNvSpPr/>
            <p:nvPr/>
          </p:nvSpPr>
          <p:spPr>
            <a:xfrm flipV="1">
              <a:off x="1219740" y="380968"/>
              <a:ext cx="192075" cy="11587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0905" name="TextBox 21"/>
            <p:cNvSpPr txBox="1">
              <a:spLocks noChangeArrowheads="1"/>
            </p:cNvSpPr>
            <p:nvPr/>
          </p:nvSpPr>
          <p:spPr bwMode="auto">
            <a:xfrm>
              <a:off x="160553" y="306973"/>
              <a:ext cx="662361" cy="338554"/>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pic>
          <p:nvPicPr>
            <p:cNvPr id="15" name="Picture 4"/>
            <p:cNvPicPr>
              <a:picLocks noChangeAspect="1" noChangeArrowheads="1"/>
            </p:cNvPicPr>
            <p:nvPr/>
          </p:nvPicPr>
          <p:blipFill>
            <a:blip r:embed="rId6"/>
            <a:srcRect/>
            <a:stretch>
              <a:fillRect/>
            </a:stretch>
          </p:blipFill>
          <p:spPr bwMode="auto">
            <a:xfrm>
              <a:off x="19672" y="1309567"/>
              <a:ext cx="3633540" cy="619073"/>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80907" name="Rectangle 14"/>
            <p:cNvSpPr>
              <a:spLocks noChangeArrowheads="1"/>
            </p:cNvSpPr>
            <p:nvPr/>
          </p:nvSpPr>
          <p:spPr bwMode="auto">
            <a:xfrm>
              <a:off x="-224786" y="1357184"/>
              <a:ext cx="4082406"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Language Application</a:t>
              </a:r>
            </a:p>
          </p:txBody>
        </p:sp>
        <p:pic>
          <p:nvPicPr>
            <p:cNvPr id="80908" name="Picture 2"/>
            <p:cNvPicPr>
              <a:picLocks noChangeAspect="1" noChangeArrowheads="1"/>
            </p:cNvPicPr>
            <p:nvPr/>
          </p:nvPicPr>
          <p:blipFill>
            <a:blip r:embed="rId5"/>
            <a:srcRect/>
            <a:stretch>
              <a:fillRect/>
            </a:stretch>
          </p:blipFill>
          <p:spPr bwMode="auto">
            <a:xfrm rot="10800000">
              <a:off x="319" y="2714620"/>
              <a:ext cx="3779912" cy="1152127"/>
            </a:xfrm>
            <a:prstGeom prst="rect">
              <a:avLst/>
            </a:prstGeom>
            <a:noFill/>
            <a:ln w="9525">
              <a:noFill/>
              <a:miter lim="800000"/>
              <a:headEnd/>
              <a:tailEnd/>
            </a:ln>
          </p:spPr>
        </p:pic>
        <p:sp>
          <p:nvSpPr>
            <p:cNvPr id="26" name="TextBox 25">
              <a:hlinkClick r:id="rId7" action="ppaction://hlinksldjump"/>
            </p:cNvPr>
            <p:cNvSpPr txBox="1"/>
            <p:nvPr/>
          </p:nvSpPr>
          <p:spPr>
            <a:xfrm>
              <a:off x="200635" y="3214419"/>
              <a:ext cx="3481151" cy="431764"/>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Writing Devices</a:t>
              </a:r>
            </a:p>
          </p:txBody>
        </p:sp>
        <p:sp>
          <p:nvSpPr>
            <p:cNvPr id="32" name="TextBox 31">
              <a:hlinkClick r:id="rId8" action="ppaction://hlinksldjump"/>
            </p:cNvPr>
            <p:cNvSpPr txBox="1"/>
            <p:nvPr/>
          </p:nvSpPr>
          <p:spPr>
            <a:xfrm>
              <a:off x="206985" y="4212872"/>
              <a:ext cx="3481151" cy="43017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Oral Reproduction</a:t>
              </a:r>
            </a:p>
          </p:txBody>
        </p:sp>
        <p:sp>
          <p:nvSpPr>
            <p:cNvPr id="34" name="TextBox 33">
              <a:hlinkClick r:id="rId9" action="ppaction://hlinksldjump"/>
            </p:cNvPr>
            <p:cNvSpPr txBox="1"/>
            <p:nvPr/>
          </p:nvSpPr>
          <p:spPr>
            <a:xfrm>
              <a:off x="49833" y="5212913"/>
              <a:ext cx="3603379" cy="43017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Paragraph Translation</a:t>
              </a:r>
            </a:p>
          </p:txBody>
        </p:sp>
        <p:pic>
          <p:nvPicPr>
            <p:cNvPr id="80912" name="Picture 4">
              <a:hlinkClick r:id="rId10" action="ppaction://hlinksldjump"/>
            </p:cNvPr>
            <p:cNvPicPr>
              <a:picLocks noChangeAspect="1" noChangeArrowheads="1"/>
            </p:cNvPicPr>
            <p:nvPr/>
          </p:nvPicPr>
          <p:blipFill>
            <a:blip r:embed="rId11"/>
            <a:srcRect/>
            <a:stretch>
              <a:fillRect/>
            </a:stretch>
          </p:blipFill>
          <p:spPr bwMode="auto">
            <a:xfrm>
              <a:off x="8399716" y="6181129"/>
              <a:ext cx="435146" cy="458828"/>
            </a:xfrm>
            <a:prstGeom prst="rect">
              <a:avLst/>
            </a:prstGeom>
            <a:noFill/>
            <a:ln w="9525">
              <a:noFill/>
              <a:miter lim="800000"/>
              <a:headEnd/>
              <a:tailEnd/>
            </a:ln>
          </p:spPr>
        </p:pic>
        <p:sp>
          <p:nvSpPr>
            <p:cNvPr id="25" name="TextBox 24"/>
            <p:cNvSpPr txBox="1"/>
            <p:nvPr/>
          </p:nvSpPr>
          <p:spPr>
            <a:xfrm>
              <a:off x="1606214" y="142863"/>
              <a:ext cx="6537754" cy="954027"/>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Speaking Chinese in America</a:t>
              </a:r>
              <a:endParaRPr lang="zh-CN" altLang="en-US" sz="28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sz="2800" dirty="0">
                <a:effectLst>
                  <a:glow rad="101600">
                    <a:schemeClr val="tx1">
                      <a:alpha val="60000"/>
                    </a:schemeClr>
                  </a:glow>
                  <a:outerShdw blurRad="38100" dist="38100" dir="2700000" algn="tl">
                    <a:srgbClr val="000000">
                      <a:alpha val="43137"/>
                    </a:srgbClr>
                  </a:outerShdw>
                </a:effectLst>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a:srcRect/>
          <a:stretch>
            <a:fillRect/>
          </a:stretch>
        </p:blipFill>
        <p:spPr bwMode="auto">
          <a:xfrm>
            <a:off x="71407" y="928670"/>
            <a:ext cx="9072594" cy="5476874"/>
          </a:xfrm>
          <a:prstGeom prst="rect">
            <a:avLst/>
          </a:prstGeom>
          <a:noFill/>
          <a:ln w="9525">
            <a:noFill/>
            <a:miter lim="800000"/>
            <a:headEnd/>
            <a:tailEnd/>
          </a:ln>
        </p:spPr>
      </p:pic>
      <p:sp>
        <p:nvSpPr>
          <p:cNvPr id="13" name="TextBox 12"/>
          <p:cNvSpPr txBox="1"/>
          <p:nvPr/>
        </p:nvSpPr>
        <p:spPr>
          <a:xfrm>
            <a:off x="357158" y="1659705"/>
            <a:ext cx="6786610" cy="6196568"/>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600" b="1" dirty="0" smtClean="0">
                <a:solidFill>
                  <a:srgbClr val="FF6600"/>
                </a:solidFill>
                <a:ea typeface="楷体_GB2312" pitchFamily="49" charset="-122"/>
                <a:cs typeface="+mn-cs"/>
              </a:rPr>
              <a:t>    Write a narrative with direct dialog</a:t>
            </a:r>
            <a:endParaRPr lang="en-US" altLang="zh-CN" sz="2600" dirty="0" smtClean="0">
              <a:solidFill>
                <a:srgbClr val="FF6600"/>
              </a:solidFill>
              <a:ea typeface="楷体_GB2312" pitchFamily="49" charset="-122"/>
              <a:cs typeface="+mn-cs"/>
            </a:endParaRPr>
          </a:p>
          <a:p>
            <a:r>
              <a:rPr lang="en-US" altLang="zh-CN" sz="2400" dirty="0" smtClean="0"/>
              <a:t>    </a:t>
            </a:r>
            <a:r>
              <a:rPr lang="en-US" altLang="zh-CN" sz="2600" dirty="0" smtClean="0"/>
              <a:t>A narrative essay tells a story. Important elements that make up a story include a setting (the location), a theme (the basic idea), a mood (the feeling or atmosphere), characters (people), and a plot (the sequence of events). One way to present these elements is to use dialog. A good narrative essay often employs vivid dialog, through which it can bring characters to life and effectively arouse readers’ emotional responses.     </a:t>
            </a:r>
          </a:p>
          <a:p>
            <a:r>
              <a:rPr lang="en-US" altLang="zh-CN" sz="2600" dirty="0" smtClean="0"/>
              <a:t>    </a:t>
            </a:r>
          </a:p>
          <a:p>
            <a:endParaRPr lang="en-US" altLang="zh-CN" sz="2400" dirty="0" smtClean="0"/>
          </a:p>
          <a:p>
            <a:endParaRPr lang="en-US" altLang="zh-CN" sz="2400" dirty="0" smtClean="0"/>
          </a:p>
          <a:p>
            <a:endParaRPr lang="en-US" altLang="zh-CN" sz="2400" dirty="0" smtClean="0"/>
          </a:p>
          <a:p>
            <a:endParaRPr lang="en-US" altLang="zh-CN" sz="2400" b="1" i="1" dirty="0"/>
          </a:p>
        </p:txBody>
      </p:sp>
      <p:pic>
        <p:nvPicPr>
          <p:cNvPr id="81925"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5343568" y="613851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a:srcRect/>
          <a:stretch>
            <a:fillRect/>
          </a:stretch>
        </p:blipFill>
        <p:spPr bwMode="auto">
          <a:xfrm>
            <a:off x="357158" y="1000108"/>
            <a:ext cx="8572529" cy="5476874"/>
          </a:xfrm>
          <a:prstGeom prst="rect">
            <a:avLst/>
          </a:prstGeom>
          <a:noFill/>
          <a:ln w="9525">
            <a:noFill/>
            <a:miter lim="800000"/>
            <a:headEnd/>
            <a:tailEnd/>
          </a:ln>
        </p:spPr>
      </p:pic>
      <p:sp>
        <p:nvSpPr>
          <p:cNvPr id="13" name="TextBox 12"/>
          <p:cNvSpPr txBox="1"/>
          <p:nvPr/>
        </p:nvSpPr>
        <p:spPr>
          <a:xfrm>
            <a:off x="571472" y="1661588"/>
            <a:ext cx="6286544" cy="6196568"/>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600" dirty="0" smtClean="0">
                <a:solidFill>
                  <a:srgbClr val="FF6600"/>
                </a:solidFill>
                <a:ea typeface="楷体_GB2312" pitchFamily="49" charset="-122"/>
                <a:cs typeface="+mn-cs"/>
              </a:rPr>
              <a:t>    </a:t>
            </a:r>
            <a:r>
              <a:rPr lang="en-US" altLang="zh-CN" sz="2600" b="1" dirty="0" smtClean="0">
                <a:solidFill>
                  <a:srgbClr val="FF6600"/>
                </a:solidFill>
                <a:ea typeface="楷体_GB2312" pitchFamily="49" charset="-122"/>
                <a:cs typeface="+mn-cs"/>
              </a:rPr>
              <a:t>Write a narrative with direct dialog</a:t>
            </a:r>
          </a:p>
          <a:p>
            <a:r>
              <a:rPr lang="en-US" altLang="zh-CN" sz="2400" dirty="0" smtClean="0"/>
              <a:t>     </a:t>
            </a:r>
            <a:r>
              <a:rPr lang="en-US" altLang="zh-CN" sz="2600" dirty="0" smtClean="0"/>
              <a:t>Dialog is the verbal exchanges between two or more characters. There are two ways to tell the words of the characters. One is direct dialog, in which the exact words spoken by a character are quoted. These words are presented in quotation marks and attributed to the speaker. The other is indirect dialog, in which the words of a character are paraphrased and not put in quotation marks. </a:t>
            </a:r>
          </a:p>
          <a:p>
            <a:r>
              <a:rPr lang="en-US" altLang="zh-CN" sz="2600" dirty="0" smtClean="0"/>
              <a:t>    </a:t>
            </a:r>
          </a:p>
          <a:p>
            <a:endParaRPr lang="en-US" altLang="zh-CN" sz="2600" dirty="0" smtClean="0"/>
          </a:p>
          <a:p>
            <a:endParaRPr lang="en-US" altLang="zh-CN" sz="2400" dirty="0" smtClean="0"/>
          </a:p>
          <a:p>
            <a:endParaRPr lang="en-US" altLang="zh-CN" sz="2400" dirty="0" smtClean="0"/>
          </a:p>
          <a:p>
            <a:endParaRPr lang="en-US" altLang="zh-CN" sz="2400" b="1" i="1" dirty="0"/>
          </a:p>
        </p:txBody>
      </p:sp>
      <p:pic>
        <p:nvPicPr>
          <p:cNvPr id="81925"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5343568" y="613851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a:srcRect/>
          <a:stretch>
            <a:fillRect/>
          </a:stretch>
        </p:blipFill>
        <p:spPr bwMode="auto">
          <a:xfrm>
            <a:off x="71407" y="785794"/>
            <a:ext cx="9072594" cy="5786478"/>
          </a:xfrm>
          <a:prstGeom prst="rect">
            <a:avLst/>
          </a:prstGeom>
          <a:noFill/>
          <a:ln w="9525">
            <a:noFill/>
            <a:miter lim="800000"/>
            <a:headEnd/>
            <a:tailEnd/>
          </a:ln>
        </p:spPr>
      </p:pic>
      <p:sp>
        <p:nvSpPr>
          <p:cNvPr id="13" name="TextBox 12"/>
          <p:cNvSpPr txBox="1"/>
          <p:nvPr/>
        </p:nvSpPr>
        <p:spPr>
          <a:xfrm>
            <a:off x="285720" y="1445391"/>
            <a:ext cx="6873904" cy="6196568"/>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600" dirty="0" smtClean="0">
                <a:solidFill>
                  <a:srgbClr val="FF6600"/>
                </a:solidFill>
                <a:ea typeface="楷体_GB2312" pitchFamily="49" charset="-122"/>
                <a:cs typeface="+mn-cs"/>
              </a:rPr>
              <a:t>    </a:t>
            </a:r>
            <a:r>
              <a:rPr lang="en-US" altLang="zh-CN" sz="2400" dirty="0" smtClean="0"/>
              <a:t>When writing direct dialog, we should follow the standard conventions of punctuation and formatting. The basic principles are as follows: </a:t>
            </a:r>
          </a:p>
          <a:p>
            <a:pPr marL="457200" indent="-457200">
              <a:buAutoNum type="arabicPeriod"/>
            </a:pPr>
            <a:r>
              <a:rPr lang="en-US" altLang="zh-CN" sz="2400" dirty="0" smtClean="0"/>
              <a:t>Use quotation marks to indicate the exact</a:t>
            </a:r>
          </a:p>
          <a:p>
            <a:pPr marL="457200" indent="-457200"/>
            <a:r>
              <a:rPr lang="en-US" altLang="zh-CN" sz="2400" dirty="0" smtClean="0"/>
              <a:t>words spoken by characters. </a:t>
            </a:r>
          </a:p>
          <a:p>
            <a:r>
              <a:rPr lang="en-US" altLang="zh-CN" sz="2400" dirty="0" smtClean="0"/>
              <a:t>2. Begin a new paragraph whenever the   speaker changes. </a:t>
            </a:r>
          </a:p>
          <a:p>
            <a:r>
              <a:rPr lang="en-US" altLang="zh-CN" sz="2400" dirty="0" smtClean="0"/>
              <a:t>3. Make sure readers always know who is  speaking. Dialog tags (e.g. “He said”) are sometimes used to identify the speaker. </a:t>
            </a:r>
          </a:p>
          <a:p>
            <a:r>
              <a:rPr lang="en-US" altLang="zh-CN" sz="2400" dirty="0" smtClean="0"/>
              <a:t>4. Use correct punctuation marks and capitalization. </a:t>
            </a:r>
          </a:p>
          <a:p>
            <a:r>
              <a:rPr lang="en-US" altLang="zh-CN" sz="2600" dirty="0" smtClean="0"/>
              <a:t>    </a:t>
            </a:r>
          </a:p>
          <a:p>
            <a:endParaRPr lang="en-US" altLang="zh-CN" sz="2400" dirty="0" smtClean="0"/>
          </a:p>
          <a:p>
            <a:endParaRPr lang="en-US" altLang="zh-CN" sz="2400" dirty="0" smtClean="0"/>
          </a:p>
          <a:p>
            <a:endParaRPr lang="en-US" altLang="zh-CN" sz="2400" dirty="0" smtClean="0"/>
          </a:p>
          <a:p>
            <a:endParaRPr lang="en-US" altLang="zh-CN" sz="2400" dirty="0"/>
          </a:p>
        </p:txBody>
      </p:sp>
      <p:pic>
        <p:nvPicPr>
          <p:cNvPr id="81925"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5343568" y="613851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TextBox 25"/>
          <p:cNvSpPr txBox="1">
            <a:spLocks noChangeArrowheads="1"/>
          </p:cNvSpPr>
          <p:nvPr/>
        </p:nvSpPr>
        <p:spPr bwMode="auto">
          <a:xfrm>
            <a:off x="785786" y="1191268"/>
            <a:ext cx="3071834" cy="584775"/>
          </a:xfrm>
          <a:prstGeom prst="rect">
            <a:avLst/>
          </a:prstGeom>
          <a:noFill/>
          <a:ln w="9525">
            <a:noFill/>
            <a:miter lim="800000"/>
            <a:headEnd/>
            <a:tailEnd/>
          </a:ln>
        </p:spPr>
        <p:txBody>
          <a:bodyPr wrap="square">
            <a:spAutoFit/>
          </a:bodyPr>
          <a:lstStyle/>
          <a:p>
            <a:r>
              <a:rPr lang="en-US" altLang="zh-CN" sz="3200" b="1" dirty="0" smtClean="0">
                <a:solidFill>
                  <a:srgbClr val="FF6600"/>
                </a:solidFill>
                <a:latin typeface="AR BLANCA" pitchFamily="2" charset="0"/>
                <a:ea typeface="+mn-ea"/>
              </a:rPr>
              <a:t>Example:</a:t>
            </a:r>
            <a:endParaRPr lang="zh-CN" altLang="en-US" sz="3200" b="1" dirty="0">
              <a:solidFill>
                <a:srgbClr val="FF6600"/>
              </a:solidFill>
              <a:latin typeface="AR BLANCA" pitchFamily="2" charset="0"/>
              <a:ea typeface="+mn-ea"/>
            </a:endParaRPr>
          </a:p>
        </p:txBody>
      </p:sp>
      <p:sp>
        <p:nvSpPr>
          <p:cNvPr id="15" name="矩形 14"/>
          <p:cNvSpPr>
            <a:spLocks noChangeArrowheads="1"/>
          </p:cNvSpPr>
          <p:nvPr/>
        </p:nvSpPr>
        <p:spPr bwMode="auto">
          <a:xfrm>
            <a:off x="357158" y="1690767"/>
            <a:ext cx="8501122" cy="4524315"/>
          </a:xfrm>
          <a:prstGeom prst="rect">
            <a:avLst/>
          </a:prstGeom>
          <a:noFill/>
          <a:ln w="9525">
            <a:noFill/>
            <a:miter lim="800000"/>
            <a:headEnd/>
            <a:tailEnd/>
          </a:ln>
        </p:spPr>
        <p:txBody>
          <a:bodyPr wrap="square">
            <a:spAutoFit/>
          </a:bodyPr>
          <a:lstStyle/>
          <a:p>
            <a:r>
              <a:rPr lang="en-US" altLang="zh-CN" sz="2400" dirty="0" smtClean="0">
                <a:latin typeface="Helvetica"/>
              </a:rPr>
              <a:t>“Clean up your room,” Mother said, “or you’re not  </a:t>
            </a:r>
          </a:p>
          <a:p>
            <a:r>
              <a:rPr lang="en-US" altLang="zh-CN" sz="2400" dirty="0" smtClean="0">
                <a:latin typeface="Helvetica"/>
              </a:rPr>
              <a:t>    going to the movie!” </a:t>
            </a:r>
          </a:p>
          <a:p>
            <a:r>
              <a:rPr lang="en-US" altLang="zh-CN" sz="2400" dirty="0" smtClean="0">
                <a:latin typeface="Helvetica"/>
              </a:rPr>
              <a:t>   Jim shouted, “That’s not fair! It’s Ben’s room too!” </a:t>
            </a:r>
          </a:p>
          <a:p>
            <a:r>
              <a:rPr lang="en-US" altLang="zh-CN" sz="2400" dirty="0" smtClean="0">
                <a:latin typeface="Helvetica"/>
              </a:rPr>
              <a:t>“Ben will be home later to take care of his half. Now, </a:t>
            </a:r>
          </a:p>
          <a:p>
            <a:r>
              <a:rPr lang="en-US" altLang="zh-CN" sz="2400" dirty="0" smtClean="0">
                <a:latin typeface="Helvetica"/>
              </a:rPr>
              <a:t>    are you going to get started?” Mother scolded. </a:t>
            </a:r>
          </a:p>
          <a:p>
            <a:r>
              <a:rPr lang="en-US" altLang="zh-CN" sz="2400" dirty="0" smtClean="0">
                <a:latin typeface="Helvetica"/>
              </a:rPr>
              <a:t>“I guess so,” muttered Jim. “Why doesn’t Ben ever  </a:t>
            </a:r>
          </a:p>
          <a:p>
            <a:r>
              <a:rPr lang="en-US" altLang="zh-CN" sz="2400" dirty="0" smtClean="0">
                <a:latin typeface="Helvetica"/>
              </a:rPr>
              <a:t>    have to do anything around here?” </a:t>
            </a:r>
          </a:p>
          <a:p>
            <a:r>
              <a:rPr lang="en-US" altLang="zh-CN" sz="2400" dirty="0" smtClean="0">
                <a:latin typeface="Helvetica"/>
              </a:rPr>
              <a:t>“He does plenty,” Mother said. </a:t>
            </a:r>
          </a:p>
          <a:p>
            <a:r>
              <a:rPr lang="en-US" altLang="zh-CN" sz="2400" dirty="0" smtClean="0">
                <a:latin typeface="Helvetica"/>
              </a:rPr>
              <a:t>    Jim said, “I never see him do much of anything but </a:t>
            </a:r>
          </a:p>
          <a:p>
            <a:r>
              <a:rPr lang="en-US" altLang="zh-CN" sz="2400" dirty="0" smtClean="0">
                <a:latin typeface="Helvetica"/>
              </a:rPr>
              <a:t>    study.” </a:t>
            </a:r>
          </a:p>
          <a:p>
            <a:r>
              <a:rPr lang="en-US" altLang="zh-CN" sz="2400" dirty="0" smtClean="0">
                <a:latin typeface="Helvetica"/>
              </a:rPr>
              <a:t>“Well,” answered Mother, “you’re never around very  </a:t>
            </a:r>
          </a:p>
          <a:p>
            <a:r>
              <a:rPr lang="en-US" altLang="zh-CN" sz="2400" dirty="0" smtClean="0">
                <a:latin typeface="Helvetica"/>
              </a:rPr>
              <a:t>    much.”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矩形 6"/>
          <p:cNvSpPr>
            <a:spLocks noChangeArrowheads="1"/>
          </p:cNvSpPr>
          <p:nvPr/>
        </p:nvSpPr>
        <p:spPr bwMode="auto">
          <a:xfrm>
            <a:off x="277812" y="2857500"/>
            <a:ext cx="5794386" cy="1082669"/>
          </a:xfrm>
          <a:prstGeom prst="rect">
            <a:avLst/>
          </a:prstGeom>
          <a:noFill/>
          <a:ln w="9525">
            <a:noFill/>
            <a:miter lim="800000"/>
            <a:headEnd/>
            <a:tailEnd/>
          </a:ln>
        </p:spPr>
        <p:txBody>
          <a:bodyPr wrap="square">
            <a:spAutoFit/>
          </a:bodyPr>
          <a:lstStyle/>
          <a:p>
            <a:pPr>
              <a:lnSpc>
                <a:spcPct val="120000"/>
              </a:lnSpc>
            </a:pPr>
            <a:r>
              <a:rPr lang="en-US" altLang="zh-CN" sz="2400" b="1" i="1" dirty="0">
                <a:latin typeface="Helvetica"/>
                <a:ea typeface="Cambria Math" pitchFamily="18" charset="0"/>
                <a:cs typeface="Arial" pitchFamily="34" charset="0"/>
              </a:rPr>
              <a:t>       </a:t>
            </a:r>
            <a:r>
              <a:rPr lang="en-US" altLang="zh-CN" sz="2800" b="1" i="1" dirty="0" smtClean="0">
                <a:latin typeface="Helvetica"/>
                <a:ea typeface="Cambria Math" pitchFamily="18" charset="0"/>
                <a:cs typeface="Arial" pitchFamily="34" charset="0"/>
              </a:rPr>
              <a:t>Read the following outline and the sample essay. </a:t>
            </a:r>
            <a:endParaRPr lang="zh-CN" altLang="en-US" sz="2800" b="1" i="1" dirty="0">
              <a:latin typeface="Helvetica"/>
              <a:ea typeface="Cambria Math" pitchFamily="18" charset="0"/>
              <a:cs typeface="Arial" pitchFamily="34" charset="0"/>
            </a:endParaRPr>
          </a:p>
        </p:txBody>
      </p:sp>
      <p:pic>
        <p:nvPicPr>
          <p:cNvPr id="88069" name="Picture 2" descr="H:\2015年修改\图片18.jpg"/>
          <p:cNvPicPr>
            <a:picLocks noChangeAspect="1" noChangeArrowheads="1"/>
          </p:cNvPicPr>
          <p:nvPr/>
        </p:nvPicPr>
        <p:blipFill>
          <a:blip r:embed="rId3"/>
          <a:srcRect/>
          <a:stretch>
            <a:fillRect/>
          </a:stretch>
        </p:blipFill>
        <p:spPr bwMode="auto">
          <a:xfrm>
            <a:off x="0" y="0"/>
            <a:ext cx="7302500" cy="1163638"/>
          </a:xfrm>
          <a:prstGeom prst="rect">
            <a:avLst/>
          </a:prstGeom>
          <a:noFill/>
          <a:ln w="9525">
            <a:noFill/>
            <a:miter lim="800000"/>
            <a:headEnd/>
            <a:tailEnd/>
          </a:ln>
        </p:spPr>
      </p:pic>
      <p:pic>
        <p:nvPicPr>
          <p:cNvPr id="54274" name="Picture 2" descr="C:\Users\diaorc\Desktop\Unit 5 Section A\U5图\8021229430_M.jpg"/>
          <p:cNvPicPr>
            <a:picLocks noChangeAspect="1" noChangeArrowheads="1"/>
          </p:cNvPicPr>
          <p:nvPr/>
        </p:nvPicPr>
        <p:blipFill>
          <a:blip r:embed="rId4" cstate="print"/>
          <a:srcRect/>
          <a:stretch>
            <a:fillRect/>
          </a:stretch>
        </p:blipFill>
        <p:spPr bwMode="auto">
          <a:xfrm>
            <a:off x="5745709" y="1850248"/>
            <a:ext cx="2826819" cy="4221958"/>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5"/>
          <p:cNvPicPr>
            <a:picLocks noChangeAspect="1" noChangeArrowheads="1"/>
          </p:cNvPicPr>
          <p:nvPr/>
        </p:nvPicPr>
        <p:blipFill>
          <a:blip r:embed="rId3"/>
          <a:srcRect l="7698" t="13989"/>
          <a:stretch>
            <a:fillRect/>
          </a:stretch>
        </p:blipFill>
        <p:spPr bwMode="auto">
          <a:xfrm>
            <a:off x="860425" y="1428737"/>
            <a:ext cx="7708900" cy="4781216"/>
          </a:xfrm>
          <a:prstGeom prst="rect">
            <a:avLst/>
          </a:prstGeom>
          <a:noFill/>
          <a:ln w="9525">
            <a:noFill/>
            <a:miter lim="800000"/>
            <a:headEnd/>
            <a:tailEnd/>
          </a:ln>
        </p:spPr>
      </p:pic>
      <p:sp>
        <p:nvSpPr>
          <p:cNvPr id="12" name="Text Box 23"/>
          <p:cNvSpPr txBox="1">
            <a:spLocks noChangeArrowheads="1"/>
          </p:cNvSpPr>
          <p:nvPr/>
        </p:nvSpPr>
        <p:spPr bwMode="auto">
          <a:xfrm>
            <a:off x="1428750" y="2000240"/>
            <a:ext cx="6715125" cy="3108543"/>
          </a:xfrm>
          <a:prstGeom prst="rect">
            <a:avLst/>
          </a:prstGeom>
          <a:noFill/>
          <a:ln>
            <a:noFill/>
          </a:ln>
          <a:extLst>
            <a:ext uri="{909E8E84-426E-40DD-AFC4-6F175D3DCCD1}"/>
            <a:ext uri="{91240B29-F687-4F45-9708-019B960494DF}"/>
          </a:extLst>
        </p:spPr>
        <p:txBody>
          <a:bodyPr>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fontAlgn="auto">
              <a:lnSpc>
                <a:spcPct val="150000"/>
              </a:lnSpc>
              <a:spcBef>
                <a:spcPts val="0"/>
              </a:spcBef>
              <a:spcAft>
                <a:spcPts val="0"/>
              </a:spcAft>
              <a:defRPr/>
            </a:pPr>
            <a:r>
              <a:rPr lang="en-US" altLang="zh-CN" dirty="0" smtClean="0">
                <a:solidFill>
                  <a:schemeClr val="tx1"/>
                </a:solidFill>
                <a:latin typeface="+mn-lt"/>
                <a:ea typeface="+mn-ea"/>
              </a:rPr>
              <a:t>Topic:</a:t>
            </a:r>
          </a:p>
          <a:p>
            <a:r>
              <a:rPr lang="en-US" altLang="zh-CN" b="0" dirty="0" smtClean="0">
                <a:solidFill>
                  <a:schemeClr val="tx1"/>
                </a:solidFill>
                <a:latin typeface="+mn-lt"/>
                <a:ea typeface="+mn-ea"/>
              </a:rPr>
              <a:t>A person special to me 	</a:t>
            </a:r>
          </a:p>
          <a:p>
            <a:pPr fontAlgn="auto">
              <a:lnSpc>
                <a:spcPct val="150000"/>
              </a:lnSpc>
              <a:spcBef>
                <a:spcPts val="0"/>
              </a:spcBef>
              <a:spcAft>
                <a:spcPts val="0"/>
              </a:spcAft>
              <a:defRPr/>
            </a:pPr>
            <a:r>
              <a:rPr lang="en-US" altLang="zh-CN" dirty="0" smtClean="0">
                <a:solidFill>
                  <a:schemeClr val="tx1"/>
                </a:solidFill>
                <a:latin typeface="+mn-lt"/>
                <a:ea typeface="+mn-ea"/>
              </a:rPr>
              <a:t>Introduction:</a:t>
            </a:r>
          </a:p>
          <a:p>
            <a:r>
              <a:rPr lang="en-US" altLang="zh-CN" b="0" dirty="0" smtClean="0">
                <a:solidFill>
                  <a:schemeClr val="tx1"/>
                </a:solidFill>
                <a:latin typeface="+mn-lt"/>
                <a:ea typeface="+mn-ea"/>
              </a:rPr>
              <a:t>My friend Jerry is a special person because he always chooses a good mood, and for him attitude is everything. 	</a:t>
            </a:r>
          </a:p>
        </p:txBody>
      </p:sp>
      <p:pic>
        <p:nvPicPr>
          <p:cNvPr id="89093"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
        <p:nvSpPr>
          <p:cNvPr id="8" name="右箭头 7">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5"/>
          <p:cNvPicPr>
            <a:picLocks noChangeAspect="1" noChangeArrowheads="1"/>
          </p:cNvPicPr>
          <p:nvPr/>
        </p:nvPicPr>
        <p:blipFill>
          <a:blip r:embed="rId3"/>
          <a:srcRect l="7698" t="13989"/>
          <a:stretch>
            <a:fillRect/>
          </a:stretch>
        </p:blipFill>
        <p:spPr bwMode="auto">
          <a:xfrm>
            <a:off x="860425" y="1214422"/>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428750" y="1785926"/>
            <a:ext cx="6715125" cy="7700570"/>
          </a:xfrm>
          <a:prstGeom prst="rect">
            <a:avLst/>
          </a:prstGeom>
          <a:noFill/>
          <a:ln>
            <a:noFill/>
          </a:ln>
          <a:extLst>
            <a:ext uri="{909E8E84-426E-40DD-AFC4-6F175D3DCCD1}"/>
            <a:ext uri="{91240B29-F687-4F45-9708-019B960494DF}"/>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fontAlgn="auto">
              <a:lnSpc>
                <a:spcPct val="120000"/>
              </a:lnSpc>
              <a:spcBef>
                <a:spcPts val="0"/>
              </a:spcBef>
              <a:spcAft>
                <a:spcPts val="0"/>
              </a:spcAft>
              <a:defRPr/>
            </a:pPr>
            <a:r>
              <a:rPr lang="en-US" altLang="zh-CN" dirty="0" smtClean="0">
                <a:solidFill>
                  <a:schemeClr val="tx1"/>
                </a:solidFill>
                <a:latin typeface="+mn-lt"/>
                <a:ea typeface="+mn-ea"/>
              </a:rPr>
              <a:t>Body:</a:t>
            </a:r>
          </a:p>
          <a:p>
            <a:pPr>
              <a:lnSpc>
                <a:spcPct val="120000"/>
              </a:lnSpc>
            </a:pPr>
            <a:r>
              <a:rPr lang="en-US" altLang="zh-CN" sz="2600" b="0" i="1" dirty="0" smtClean="0">
                <a:solidFill>
                  <a:schemeClr val="tx1"/>
                </a:solidFill>
                <a:latin typeface="+mn-lt"/>
                <a:ea typeface="+mn-ea"/>
              </a:rPr>
              <a:t>• He is a natural motivator. </a:t>
            </a:r>
          </a:p>
          <a:p>
            <a:pPr>
              <a:lnSpc>
                <a:spcPct val="120000"/>
              </a:lnSpc>
            </a:pPr>
            <a:r>
              <a:rPr lang="en-US" altLang="zh-CN" sz="2600" b="0" i="1" dirty="0" smtClean="0">
                <a:solidFill>
                  <a:schemeClr val="tx1"/>
                </a:solidFill>
                <a:latin typeface="+mn-lt"/>
                <a:ea typeface="+mn-ea"/>
              </a:rPr>
              <a:t>• He chooses to learn from bad things rather  </a:t>
            </a:r>
          </a:p>
          <a:p>
            <a:pPr>
              <a:lnSpc>
                <a:spcPct val="120000"/>
              </a:lnSpc>
            </a:pPr>
            <a:r>
              <a:rPr lang="en-US" altLang="zh-CN" sz="2600" b="0" i="1" dirty="0" smtClean="0">
                <a:solidFill>
                  <a:schemeClr val="tx1"/>
                </a:solidFill>
                <a:latin typeface="+mn-lt"/>
                <a:ea typeface="+mn-ea"/>
              </a:rPr>
              <a:t>   than to be a victim of them. </a:t>
            </a:r>
          </a:p>
          <a:p>
            <a:pPr>
              <a:lnSpc>
                <a:spcPct val="120000"/>
              </a:lnSpc>
            </a:pPr>
            <a:r>
              <a:rPr lang="en-US" altLang="zh-CN" sz="2600" b="0" i="1" dirty="0" smtClean="0">
                <a:solidFill>
                  <a:schemeClr val="tx1"/>
                </a:solidFill>
                <a:latin typeface="+mn-lt"/>
                <a:ea typeface="+mn-ea"/>
              </a:rPr>
              <a:t>• He survived a gunshot injury with optimism. </a:t>
            </a:r>
            <a:r>
              <a:rPr lang="en-US" altLang="zh-CN" dirty="0" smtClean="0">
                <a:solidFill>
                  <a:schemeClr val="tx1"/>
                </a:solidFill>
                <a:latin typeface="+mn-lt"/>
                <a:ea typeface="+mn-ea"/>
              </a:rPr>
              <a:t>Conclusion:</a:t>
            </a:r>
            <a:endParaRPr lang="zh-CN" altLang="en-US" dirty="0" smtClean="0"/>
          </a:p>
          <a:p>
            <a:pPr>
              <a:lnSpc>
                <a:spcPct val="120000"/>
              </a:lnSpc>
            </a:pPr>
            <a:r>
              <a:rPr lang="en-US" altLang="zh-CN" sz="2600" b="0" i="1" dirty="0" smtClean="0">
                <a:solidFill>
                  <a:schemeClr val="tx1"/>
                </a:solidFill>
                <a:latin typeface="+mn-lt"/>
                <a:ea typeface="+mn-ea"/>
              </a:rPr>
              <a:t>Restate the main idea: Attitude, after all, is everything. 	</a:t>
            </a:r>
          </a:p>
          <a:p>
            <a:pPr>
              <a:lnSpc>
                <a:spcPct val="150000"/>
              </a:lnSpc>
            </a:pPr>
            <a:endParaRPr lang="en-US" altLang="zh-CN" dirty="0" smtClean="0">
              <a:solidFill>
                <a:schemeClr val="tx1"/>
              </a:solidFill>
              <a:latin typeface="+mn-lt"/>
              <a:ea typeface="+mn-ea"/>
            </a:endParaRPr>
          </a:p>
          <a:p>
            <a:pPr>
              <a:lnSpc>
                <a:spcPct val="150000"/>
              </a:lnSpc>
            </a:pPr>
            <a:endParaRPr lang="en-US" altLang="zh-CN" dirty="0" smtClean="0">
              <a:solidFill>
                <a:schemeClr val="tx1"/>
              </a:solidFill>
              <a:latin typeface="+mn-lt"/>
              <a:ea typeface="+mn-ea"/>
            </a:endParaRPr>
          </a:p>
          <a:p>
            <a:pPr>
              <a:lnSpc>
                <a:spcPct val="150000"/>
              </a:lnSpc>
            </a:pPr>
            <a:endParaRPr lang="en-US" altLang="zh-CN" sz="2600" b="0" i="1" dirty="0" smtClean="0">
              <a:solidFill>
                <a:schemeClr val="tx1"/>
              </a:solidFill>
              <a:latin typeface="+mn-lt"/>
              <a:ea typeface="+mn-ea"/>
            </a:endParaRPr>
          </a:p>
          <a:p>
            <a:pPr>
              <a:lnSpc>
                <a:spcPct val="150000"/>
              </a:lnSpc>
            </a:pPr>
            <a:endParaRPr lang="en-US" altLang="zh-CN" sz="2600" b="0" i="1" dirty="0" smtClean="0">
              <a:solidFill>
                <a:schemeClr val="tx1"/>
              </a:solidFill>
              <a:latin typeface="+mn-lt"/>
              <a:ea typeface="+mn-ea"/>
            </a:endParaRPr>
          </a:p>
          <a:p>
            <a:pPr>
              <a:lnSpc>
                <a:spcPct val="150000"/>
              </a:lnSpc>
            </a:pPr>
            <a:r>
              <a:rPr lang="en-US" altLang="zh-CN" sz="2600" b="0" i="1" dirty="0" smtClean="0">
                <a:solidFill>
                  <a:schemeClr val="tx1"/>
                </a:solidFill>
                <a:latin typeface="+mn-lt"/>
                <a:ea typeface="+mn-ea"/>
              </a:rPr>
              <a:t> </a:t>
            </a:r>
          </a:p>
          <a:p>
            <a:pPr>
              <a:lnSpc>
                <a:spcPct val="150000"/>
              </a:lnSpc>
            </a:pPr>
            <a:r>
              <a:rPr lang="en-US" altLang="zh-CN" sz="2600" b="0" i="1" dirty="0" smtClean="0">
                <a:solidFill>
                  <a:schemeClr val="tx1"/>
                </a:solidFill>
                <a:latin typeface="+mn-lt"/>
                <a:ea typeface="+mn-ea"/>
              </a:rPr>
              <a:t>	</a:t>
            </a:r>
          </a:p>
        </p:txBody>
      </p:sp>
      <p:pic>
        <p:nvPicPr>
          <p:cNvPr id="90117"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
        <p:nvSpPr>
          <p:cNvPr id="6" name="右箭头 5">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a:srcRect/>
          <a:stretch>
            <a:fillRect/>
          </a:stretch>
        </p:blipFill>
        <p:spPr bwMode="auto">
          <a:xfrm>
            <a:off x="125413" y="1005256"/>
            <a:ext cx="8947150" cy="5281264"/>
          </a:xfrm>
          <a:prstGeom prst="rect">
            <a:avLst/>
          </a:prstGeom>
          <a:noFill/>
          <a:ln w="9525">
            <a:noFill/>
            <a:miter lim="800000"/>
            <a:headEnd/>
            <a:tailEnd/>
          </a:ln>
        </p:spPr>
      </p:pic>
      <p:sp>
        <p:nvSpPr>
          <p:cNvPr id="18" name="TextBox 17"/>
          <p:cNvSpPr txBox="1"/>
          <p:nvPr/>
        </p:nvSpPr>
        <p:spPr>
          <a:xfrm>
            <a:off x="428596" y="1459012"/>
            <a:ext cx="6786610" cy="4234493"/>
          </a:xfrm>
          <a:prstGeom prst="rect">
            <a:avLst/>
          </a:prstGeom>
          <a:noFill/>
        </p:spPr>
        <p:txBody>
          <a:bodyPr wrap="square">
            <a:spAutoFit/>
          </a:bodyPr>
          <a:lstStyle/>
          <a:p>
            <a:pPr algn="just" fontAlgn="auto">
              <a:lnSpc>
                <a:spcPts val="35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r>
              <a:rPr lang="en-US" altLang="zh-CN" sz="2400" dirty="0">
                <a:latin typeface="Helvetica" pitchFamily="34" charset="0"/>
                <a:ea typeface="Cambria Math" pitchFamily="18" charset="0"/>
                <a:cs typeface="Arial" pitchFamily="34" charset="0"/>
              </a:rPr>
              <a:t> </a:t>
            </a:r>
            <a:r>
              <a:rPr lang="en-US" altLang="zh-CN" sz="2400" dirty="0" smtClean="0">
                <a:latin typeface="Helvetica" pitchFamily="34" charset="0"/>
                <a:ea typeface="Cambria Math" pitchFamily="18" charset="0"/>
                <a:cs typeface="Arial" pitchFamily="34" charset="0"/>
              </a:rPr>
              <a:t>    Each morning when we wake up, we have two choices to start the day: to embrace it in a good mood, or to complain of it in a bad mood. Most people sometimes choose one, and sometimes the other. My friend Jerry, however, is a special person because he always chooses a good mood, and for him attitude is everything.</a:t>
            </a:r>
            <a:endParaRPr lang="zh-CN" altLang="en-US" sz="2400" dirty="0" smtClean="0"/>
          </a:p>
          <a:p>
            <a:r>
              <a:rPr lang="en-US" altLang="zh-CN" sz="2400" dirty="0" smtClean="0">
                <a:latin typeface="Helvetica" pitchFamily="34" charset="0"/>
                <a:ea typeface="Cambria Math" pitchFamily="18" charset="0"/>
                <a:cs typeface="Arial" pitchFamily="34" charset="0"/>
              </a:rPr>
              <a:t>     Jerry is a natural motivator. He once worked as a restaurant manager. </a:t>
            </a:r>
            <a:endParaRPr lang="en-US" altLang="zh-CN" sz="2400" dirty="0">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92166"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3"/>
          <a:srcRect/>
          <a:stretch>
            <a:fillRect/>
          </a:stretch>
        </p:blipFill>
        <p:spPr bwMode="auto">
          <a:xfrm>
            <a:off x="196882" y="928688"/>
            <a:ext cx="8947150" cy="5643562"/>
          </a:xfrm>
          <a:prstGeom prst="rect">
            <a:avLst/>
          </a:prstGeom>
          <a:noFill/>
          <a:ln w="9525">
            <a:noFill/>
            <a:miter lim="800000"/>
            <a:headEnd/>
            <a:tailEnd/>
          </a:ln>
        </p:spPr>
      </p:pic>
      <p:sp>
        <p:nvSpPr>
          <p:cNvPr id="18" name="TextBox 17"/>
          <p:cNvSpPr txBox="1"/>
          <p:nvPr/>
        </p:nvSpPr>
        <p:spPr>
          <a:xfrm>
            <a:off x="484206" y="1357298"/>
            <a:ext cx="6731000" cy="6450484"/>
          </a:xfrm>
          <a:prstGeom prst="rect">
            <a:avLst/>
          </a:prstGeom>
          <a:noFill/>
        </p:spPr>
        <p:txBody>
          <a:bodyPr>
            <a:spAutoFit/>
          </a:bodyPr>
          <a:lstStyle/>
          <a:p>
            <a:pPr algn="just" fontAlgn="auto">
              <a:lnSpc>
                <a:spcPts val="3500"/>
              </a:lnSpc>
              <a:spcBef>
                <a:spcPts val="0"/>
              </a:spcBef>
              <a:spcAft>
                <a:spcPts val="0"/>
              </a:spcAft>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r>
              <a:rPr lang="en-US" altLang="zh-CN" sz="2400" dirty="0" smtClean="0">
                <a:latin typeface="Helvetica" pitchFamily="34" charset="0"/>
                <a:ea typeface="Cambria Math" pitchFamily="18" charset="0"/>
                <a:cs typeface="Arial" pitchFamily="34" charset="0"/>
              </a:rPr>
              <a:t>     There were several waiters who followed him around from restaurant to restaurant. They wanted to work with him because of his attitude. If anyone was having a bad day, Jerry was always there cheering him up. </a:t>
            </a:r>
            <a:endParaRPr lang="zh-CN" altLang="en-US" sz="2400" dirty="0" smtClean="0"/>
          </a:p>
          <a:p>
            <a:r>
              <a:rPr lang="en-US" altLang="zh-CN" sz="2400" dirty="0" smtClean="0">
                <a:latin typeface="Helvetica" pitchFamily="34" charset="0"/>
                <a:ea typeface="Cambria Math" pitchFamily="18" charset="0"/>
                <a:cs typeface="Arial" pitchFamily="34" charset="0"/>
              </a:rPr>
              <a:t>     This really made me curious, so one day I went up to Jerry and asked him, “I don’t get it! You can’t be happy all the time. How do you do it?”</a:t>
            </a:r>
          </a:p>
          <a:p>
            <a:r>
              <a:rPr lang="en-US" altLang="zh-CN" sz="2400" dirty="0" smtClean="0">
                <a:latin typeface="Helvetica" pitchFamily="34" charset="0"/>
                <a:ea typeface="Cambria Math" pitchFamily="18" charset="0"/>
                <a:cs typeface="Arial" pitchFamily="34" charset="0"/>
              </a:rPr>
              <a:t>     Jerry replied, “When something bad happens, I can choose to be a victim or I can choose to learn from it. I choose to learn from it.” </a:t>
            </a:r>
          </a:p>
          <a:p>
            <a:r>
              <a:rPr lang="en-US" altLang="zh-CN" sz="2400" dirty="0" smtClean="0">
                <a:latin typeface="Helvetica" pitchFamily="34" charset="0"/>
                <a:ea typeface="Cambria Math" pitchFamily="18" charset="0"/>
                <a:cs typeface="Arial" pitchFamily="34" charset="0"/>
              </a:rPr>
              <a:t> 	</a:t>
            </a:r>
          </a:p>
          <a:p>
            <a:pPr algn="just"/>
            <a:endParaRPr lang="en-US" altLang="zh-CN" sz="2400" dirty="0" smtClean="0">
              <a:latin typeface="Helvetica" pitchFamily="34" charset="0"/>
              <a:ea typeface="Cambria Math" pitchFamily="18" charset="0"/>
              <a:cs typeface="Arial" pitchFamily="34" charset="0"/>
            </a:endParaRPr>
          </a:p>
          <a:p>
            <a:pPr algn="just"/>
            <a:r>
              <a:rPr lang="en-US" altLang="zh-CN" sz="2400" dirty="0" smtClean="0">
                <a:latin typeface="Helvetica" pitchFamily="34" charset="0"/>
                <a:ea typeface="Cambria Math" pitchFamily="18" charset="0"/>
                <a:cs typeface="Arial" pitchFamily="34" charset="0"/>
              </a:rPr>
              <a:t>	</a:t>
            </a:r>
          </a:p>
          <a:p>
            <a:endParaRPr lang="en-US" altLang="zh-CN" sz="2400" dirty="0">
              <a:latin typeface="+mn-lt"/>
              <a:ea typeface="+mn-ea"/>
            </a:endParaRP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93190"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388938" y="1454995"/>
            <a:ext cx="8540750" cy="5041549"/>
            <a:chOff x="388910" y="1454982"/>
            <a:chExt cx="8540808" cy="4419578"/>
          </a:xfrm>
        </p:grpSpPr>
        <p:pic>
          <p:nvPicPr>
            <p:cNvPr id="10246" name="Picture 1" descr="H:\2015年修改\图片3.jpg"/>
            <p:cNvPicPr>
              <a:picLocks noChangeAspect="1" noChangeArrowheads="1"/>
            </p:cNvPicPr>
            <p:nvPr/>
          </p:nvPicPr>
          <p:blipFill>
            <a:blip r:embed="rId3"/>
            <a:srcRect/>
            <a:stretch>
              <a:fillRect/>
            </a:stretch>
          </p:blipFill>
          <p:spPr bwMode="auto">
            <a:xfrm>
              <a:off x="388910" y="2058210"/>
              <a:ext cx="8455025" cy="3816350"/>
            </a:xfrm>
            <a:prstGeom prst="rect">
              <a:avLst/>
            </a:prstGeom>
            <a:noFill/>
            <a:ln w="9525">
              <a:noFill/>
              <a:miter lim="800000"/>
              <a:headEnd/>
              <a:tailEnd/>
            </a:ln>
          </p:spPr>
        </p:pic>
        <p:sp>
          <p:nvSpPr>
            <p:cNvPr id="10247" name="TextBox 8"/>
            <p:cNvSpPr txBox="1">
              <a:spLocks noChangeArrowheads="1"/>
            </p:cNvSpPr>
            <p:nvPr/>
          </p:nvSpPr>
          <p:spPr bwMode="auto">
            <a:xfrm>
              <a:off x="800131" y="1454982"/>
              <a:ext cx="8129587" cy="728478"/>
            </a:xfrm>
            <a:prstGeom prst="rect">
              <a:avLst/>
            </a:prstGeom>
            <a:noFill/>
            <a:ln w="9525">
              <a:noFill/>
              <a:miter lim="800000"/>
              <a:headEnd/>
              <a:tailEnd/>
            </a:ln>
          </p:spPr>
          <p:txBody>
            <a:bodyPr>
              <a:spAutoFit/>
            </a:bodyPr>
            <a:lstStyle/>
            <a:p>
              <a:r>
                <a:rPr lang="en-US" altLang="zh-CN" sz="2400" dirty="0">
                  <a:latin typeface="Helvetica"/>
                  <a:ea typeface="Cambria Math" pitchFamily="18" charset="0"/>
                  <a:cs typeface="Arial" pitchFamily="34" charset="0"/>
                </a:rPr>
                <a:t>2</a:t>
              </a:r>
              <a:r>
                <a:rPr lang="en-US" altLang="zh-CN" sz="2400" dirty="0" smtClean="0">
                  <a:latin typeface="Helvetica"/>
                  <a:ea typeface="Cambria Math" pitchFamily="18" charset="0"/>
                  <a:cs typeface="Arial" pitchFamily="34" charset="0"/>
                </a:rPr>
                <a:t>. Are all Chinese so “discreet and modest” that </a:t>
              </a:r>
            </a:p>
            <a:p>
              <a:r>
                <a:rPr lang="en-US" altLang="zh-CN" sz="2400" dirty="0" smtClean="0">
                  <a:latin typeface="Helvetica"/>
                  <a:ea typeface="Cambria Math" pitchFamily="18" charset="0"/>
                  <a:cs typeface="Arial" pitchFamily="34" charset="0"/>
                </a:rPr>
                <a:t>    there aren’t even words for “no”?</a:t>
              </a:r>
              <a:endParaRPr lang="zh-CN" altLang="en-US" sz="2400" dirty="0">
                <a:latin typeface="Helvetica"/>
                <a:ea typeface="Cambria Math" pitchFamily="18" charset="0"/>
                <a:cs typeface="Arial" pitchFamily="34" charset="0"/>
              </a:endParaRPr>
            </a:p>
          </p:txBody>
        </p:sp>
      </p:grpSp>
      <p:sp>
        <p:nvSpPr>
          <p:cNvPr id="141323" name="TextBox 33"/>
          <p:cNvSpPr txBox="1">
            <a:spLocks noChangeArrowheads="1"/>
          </p:cNvSpPr>
          <p:nvPr/>
        </p:nvSpPr>
        <p:spPr bwMode="auto">
          <a:xfrm>
            <a:off x="785786" y="2651029"/>
            <a:ext cx="7812087" cy="3046988"/>
          </a:xfrm>
          <a:prstGeom prst="rect">
            <a:avLst/>
          </a:prstGeom>
          <a:noFill/>
          <a:ln w="9525">
            <a:noFill/>
            <a:miter lim="800000"/>
            <a:headEnd/>
            <a:tailEnd/>
          </a:ln>
        </p:spPr>
        <p:txBody>
          <a:bodyPr>
            <a:spAutoFit/>
          </a:bodyPr>
          <a:lstStyle/>
          <a:p>
            <a:pPr marL="514350" indent="-514350" eaLnBrk="0" fontAlgn="auto" hangingPunct="0">
              <a:spcBef>
                <a:spcPts val="0"/>
              </a:spcBef>
              <a:spcAft>
                <a:spcPts val="0"/>
              </a:spcAft>
              <a:defRPr/>
            </a:pPr>
            <a:endParaRPr lang="en-US" altLang="zh-CN" sz="2400" dirty="0">
              <a:latin typeface="Helvetica"/>
              <a:ea typeface="Cambria Math" pitchFamily="18" charset="0"/>
              <a:cs typeface="Arial" charset="0"/>
            </a:endParaRPr>
          </a:p>
          <a:p>
            <a:pPr marL="514350" indent="-514350" eaLnBrk="0" fontAlgn="auto" hangingPunct="0">
              <a:lnSpc>
                <a:spcPct val="120000"/>
              </a:lnSpc>
              <a:spcBef>
                <a:spcPts val="0"/>
              </a:spcBef>
              <a:spcAft>
                <a:spcPts val="0"/>
              </a:spcAft>
              <a:defRPr/>
            </a:pPr>
            <a:r>
              <a:rPr lang="en-US" altLang="zh-CN" sz="2800" dirty="0" smtClean="0">
                <a:latin typeface="Helvetica"/>
                <a:ea typeface="Cambria Math" pitchFamily="18" charset="0"/>
                <a:cs typeface="Arial" charset="0"/>
              </a:rPr>
              <a:t>     No. When people with greater authority or power say “no” to those in a lower status (e.g. parents to children), they can be very direct and straightforward, e. g. “absolutely no”.</a:t>
            </a:r>
            <a:endParaRPr lang="en-US" altLang="zh-CN" sz="2800" dirty="0">
              <a:latin typeface="Helvetica"/>
              <a:ea typeface="Cambria Math" pitchFamily="18" charset="0"/>
              <a:cs typeface="Arial" charset="0"/>
            </a:endParaRPr>
          </a:p>
        </p:txBody>
      </p:sp>
      <p:pic>
        <p:nvPicPr>
          <p:cNvPr id="10244" name="Picture 4">
            <a:hlinkClick r:id="rId4" action="ppaction://hlinksldjump"/>
          </p:cNvPr>
          <p:cNvPicPr>
            <a:picLocks noChangeAspect="1" noChangeArrowheads="1"/>
          </p:cNvPicPr>
          <p:nvPr/>
        </p:nvPicPr>
        <p:blipFill>
          <a:blip r:embed="rId5"/>
          <a:srcRect/>
          <a:stretch>
            <a:fillRect/>
          </a:stretch>
        </p:blipFill>
        <p:spPr bwMode="auto">
          <a:xfrm>
            <a:off x="8399463" y="6181725"/>
            <a:ext cx="434975" cy="458788"/>
          </a:xfrm>
          <a:prstGeom prst="rect">
            <a:avLst/>
          </a:prstGeom>
          <a:noFill/>
          <a:ln w="9525">
            <a:noFill/>
            <a:miter lim="800000"/>
            <a:headEnd/>
            <a:tailEnd/>
          </a:ln>
        </p:spPr>
      </p:pic>
      <p:pic>
        <p:nvPicPr>
          <p:cNvPr id="10245" name="Picture 1" descr="H:\2015年修改\图片6.jpg"/>
          <p:cNvPicPr>
            <a:picLocks noChangeAspect="1" noChangeArrowheads="1"/>
          </p:cNvPicPr>
          <p:nvPr/>
        </p:nvPicPr>
        <p:blipFill>
          <a:blip r:embed="rId6"/>
          <a:srcRect/>
          <a:stretch>
            <a:fillRect/>
          </a:stretch>
        </p:blipFill>
        <p:spPr bwMode="auto">
          <a:xfrm>
            <a:off x="0" y="0"/>
            <a:ext cx="7156450" cy="1212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a:srcRect/>
          <a:stretch>
            <a:fillRect/>
          </a:stretch>
        </p:blipFill>
        <p:spPr bwMode="auto">
          <a:xfrm>
            <a:off x="285720" y="928670"/>
            <a:ext cx="8923307" cy="5253056"/>
          </a:xfrm>
          <a:prstGeom prst="rect">
            <a:avLst/>
          </a:prstGeom>
          <a:noFill/>
          <a:ln w="9525">
            <a:noFill/>
            <a:miter lim="800000"/>
            <a:headEnd/>
            <a:tailEnd/>
          </a:ln>
        </p:spPr>
      </p:pic>
      <p:sp>
        <p:nvSpPr>
          <p:cNvPr id="18" name="TextBox 17"/>
          <p:cNvSpPr txBox="1"/>
          <p:nvPr/>
        </p:nvSpPr>
        <p:spPr>
          <a:xfrm>
            <a:off x="627083" y="1357298"/>
            <a:ext cx="6675417" cy="5768246"/>
          </a:xfrm>
          <a:prstGeom prst="rect">
            <a:avLst/>
          </a:prstGeom>
          <a:noFill/>
        </p:spPr>
        <p:txBody>
          <a:bodyPr wrap="square">
            <a:spAutoFit/>
          </a:bodyPr>
          <a:lstStyle/>
          <a:p>
            <a:pPr algn="just" fontAlgn="auto">
              <a:lnSpc>
                <a:spcPts val="3500"/>
              </a:lnSpc>
              <a:spcBef>
                <a:spcPts val="0"/>
              </a:spcBef>
              <a:spcAft>
                <a:spcPts val="0"/>
              </a:spcAft>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r>
              <a:rPr lang="en-US" altLang="zh-CN" sz="2400" dirty="0" smtClean="0">
                <a:latin typeface="Helvetica" pitchFamily="34" charset="0"/>
                <a:ea typeface="Cambria Math" pitchFamily="18" charset="0"/>
                <a:cs typeface="Arial" pitchFamily="34" charset="0"/>
              </a:rPr>
              <a:t>     “Yeah, right, but it’s not that easy,” I protested. </a:t>
            </a:r>
          </a:p>
          <a:p>
            <a:r>
              <a:rPr lang="en-US" altLang="zh-CN" sz="2400" dirty="0" smtClean="0">
                <a:latin typeface="Helvetica" pitchFamily="34" charset="0"/>
                <a:ea typeface="Cambria Math" pitchFamily="18" charset="0"/>
                <a:cs typeface="Arial" pitchFamily="34" charset="0"/>
              </a:rPr>
              <a:t>     “Yes, it is,” Jerry said. “Life is all about choices. It’s your choice how to live life.” </a:t>
            </a:r>
          </a:p>
          <a:p>
            <a:r>
              <a:rPr lang="en-US" altLang="zh-CN" sz="2400" dirty="0" smtClean="0">
                <a:latin typeface="Helvetica" pitchFamily="34" charset="0"/>
                <a:ea typeface="Cambria Math" pitchFamily="18" charset="0"/>
                <a:cs typeface="Arial" pitchFamily="34" charset="0"/>
              </a:rPr>
              <a:t>     Soon after that, I left the restaurant industry. We lost touch, but I often thought of him whenever I needed to make a choice in life.</a:t>
            </a:r>
            <a:endParaRPr lang="zh-CN" altLang="en-US" sz="2400" dirty="0" smtClean="0"/>
          </a:p>
          <a:p>
            <a:r>
              <a:rPr lang="en-US" altLang="zh-CN" sz="2400" dirty="0" smtClean="0">
                <a:latin typeface="Helvetica" pitchFamily="34" charset="0"/>
                <a:ea typeface="Cambria Math" pitchFamily="18" charset="0"/>
                <a:cs typeface="Arial" pitchFamily="34" charset="0"/>
              </a:rPr>
              <a:t>     Several years later, I heard that Jerry was badly hurt in a gunshot incident. </a:t>
            </a:r>
          </a:p>
          <a:p>
            <a:endParaRPr lang="en-US" altLang="zh-CN" sz="2400" dirty="0" smtClean="0">
              <a:latin typeface="Helvetica" pitchFamily="34" charset="0"/>
              <a:ea typeface="Cambria Math" pitchFamily="18" charset="0"/>
              <a:cs typeface="Arial" pitchFamily="34" charset="0"/>
            </a:endParaRPr>
          </a:p>
          <a:p>
            <a:endParaRPr lang="en-US" altLang="zh-CN" sz="2400" dirty="0" smtClean="0">
              <a:latin typeface="Helvetica" pitchFamily="34" charset="0"/>
              <a:ea typeface="Cambria Math" pitchFamily="18" charset="0"/>
              <a:cs typeface="Arial" pitchFamily="34" charset="0"/>
            </a:endParaRPr>
          </a:p>
          <a:p>
            <a:r>
              <a:rPr lang="en-US" altLang="zh-CN" sz="2400" dirty="0" smtClean="0">
                <a:latin typeface="Helvetica" pitchFamily="34" charset="0"/>
                <a:ea typeface="Cambria Math" pitchFamily="18" charset="0"/>
                <a:cs typeface="Arial" pitchFamily="34" charset="0"/>
              </a:rPr>
              <a:t> 	</a:t>
            </a:r>
          </a:p>
          <a:p>
            <a:pPr algn="just">
              <a:lnSpc>
                <a:spcPts val="3100"/>
              </a:lnSpc>
            </a:pPr>
            <a:endParaRPr lang="en-US" altLang="zh-CN" sz="2400" dirty="0" smtClean="0">
              <a:latin typeface="Helvetica" pitchFamily="34" charset="0"/>
              <a:ea typeface="Cambria Math" pitchFamily="18" charset="0"/>
              <a:cs typeface="Arial" pitchFamily="34" charset="0"/>
            </a:endParaRPr>
          </a:p>
          <a:p>
            <a:pPr algn="just">
              <a:lnSpc>
                <a:spcPts val="3100"/>
              </a:lnSpc>
            </a:pPr>
            <a:r>
              <a:rPr lang="en-US" altLang="zh-CN" sz="2400" dirty="0">
                <a:latin typeface="+mn-lt"/>
                <a:ea typeface="+mn-ea"/>
              </a:rPr>
              <a:t> </a:t>
            </a:r>
            <a:r>
              <a:rPr lang="en-US" altLang="zh-CN" sz="2400" dirty="0" smtClean="0">
                <a:latin typeface="+mn-lt"/>
                <a:ea typeface="+mn-ea"/>
              </a:rPr>
              <a:t>   </a:t>
            </a:r>
            <a:endParaRPr lang="en-US" altLang="zh-CN" sz="2400" dirty="0">
              <a:latin typeface="+mn-lt"/>
              <a:ea typeface="+mn-ea"/>
            </a:endParaRPr>
          </a:p>
        </p:txBody>
      </p:sp>
      <p:sp>
        <p:nvSpPr>
          <p:cNvPr id="8" name="右箭头 7">
            <a:hlinkClick r:id="" action="ppaction://hlinkshowjump?jump=nextslide"/>
          </p:cNvPr>
          <p:cNvSpPr/>
          <p:nvPr/>
        </p:nvSpPr>
        <p:spPr>
          <a:xfrm>
            <a:off x="3677916"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94214"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3"/>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412740" y="1252420"/>
            <a:ext cx="6802466" cy="5891356"/>
          </a:xfrm>
          <a:prstGeom prst="rect">
            <a:avLst/>
          </a:prstGeom>
          <a:noFill/>
        </p:spPr>
        <p:txBody>
          <a:bodyPr wrap="square">
            <a:spAutoFit/>
          </a:bodyPr>
          <a:lstStyle/>
          <a:p>
            <a:pPr algn="just" fontAlgn="auto">
              <a:lnSpc>
                <a:spcPct val="15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r>
              <a:rPr lang="en-US" altLang="zh-CN" sz="2400" dirty="0" smtClean="0">
                <a:latin typeface="Helvetica" pitchFamily="34" charset="0"/>
                <a:ea typeface="Cambria Math" pitchFamily="18" charset="0"/>
                <a:cs typeface="Arial" pitchFamily="34" charset="0"/>
              </a:rPr>
              <a:t>     One morning he left the back door of his restaurant open and was held up at gunpoint by an armed robber. 	</a:t>
            </a:r>
          </a:p>
          <a:p>
            <a:r>
              <a:rPr lang="en-US" altLang="zh-CN" sz="2400" dirty="0" smtClean="0">
                <a:latin typeface="Helvetica" pitchFamily="34" charset="0"/>
                <a:ea typeface="Cambria Math" pitchFamily="18" charset="0"/>
                <a:cs typeface="Arial" pitchFamily="34" charset="0"/>
              </a:rPr>
              <a:t>     When the alarm went off, the robber panicked and shot him. Jerry was sent to the hospital and stayed in intensive care for weeks. It was a miracle that he survived. </a:t>
            </a:r>
            <a:endParaRPr lang="zh-CN" altLang="en-US" sz="2400" dirty="0" smtClean="0"/>
          </a:p>
          <a:p>
            <a:r>
              <a:rPr lang="en-US" altLang="zh-CN" sz="2400" dirty="0" smtClean="0">
                <a:latin typeface="Helvetica" pitchFamily="34" charset="0"/>
                <a:ea typeface="Cambria Math" pitchFamily="18" charset="0"/>
                <a:cs typeface="Arial" pitchFamily="34" charset="0"/>
              </a:rPr>
              <a:t>     I visited Jerry after the incident.    </a:t>
            </a:r>
          </a:p>
          <a:p>
            <a:r>
              <a:rPr lang="en-US" altLang="zh-CN" sz="2400" dirty="0" smtClean="0">
                <a:latin typeface="Helvetica" pitchFamily="34" charset="0"/>
                <a:ea typeface="Cambria Math" pitchFamily="18" charset="0"/>
                <a:cs typeface="Arial" pitchFamily="34" charset="0"/>
              </a:rPr>
              <a:t>     “Weren’t you scared?” I asked. </a:t>
            </a:r>
          </a:p>
          <a:p>
            <a:r>
              <a:rPr lang="en-US" altLang="zh-CN" sz="2400" dirty="0" smtClean="0">
                <a:latin typeface="Helvetica" pitchFamily="34" charset="0"/>
                <a:ea typeface="Cambria Math" pitchFamily="18" charset="0"/>
                <a:cs typeface="Arial" pitchFamily="34" charset="0"/>
              </a:rPr>
              <a:t>     “Yeah, I was scared, especially when they  </a:t>
            </a:r>
          </a:p>
          <a:p>
            <a:r>
              <a:rPr lang="en-US" altLang="zh-CN" sz="2400" dirty="0" smtClean="0">
                <a:latin typeface="Helvetica" pitchFamily="34" charset="0"/>
                <a:ea typeface="Cambria Math" pitchFamily="18" charset="0"/>
                <a:cs typeface="Arial" pitchFamily="34" charset="0"/>
              </a:rPr>
              <a:t>wheeled me into the emergency room. But I chose to live.” 	</a:t>
            </a:r>
          </a:p>
          <a:p>
            <a:r>
              <a:rPr lang="en-US" altLang="zh-CN" sz="2400" dirty="0" smtClean="0">
                <a:latin typeface="Helvetica" pitchFamily="34" charset="0"/>
                <a:ea typeface="Cambria Math" pitchFamily="18" charset="0"/>
                <a:cs typeface="Arial" pitchFamily="34" charset="0"/>
              </a:rPr>
              <a:t>	</a:t>
            </a:r>
          </a:p>
          <a:p>
            <a:pPr algn="just">
              <a:lnSpc>
                <a:spcPts val="3100"/>
              </a:lnSpc>
            </a:pPr>
            <a:endParaRPr lang="en-US" altLang="zh-CN" sz="2400" dirty="0">
              <a:latin typeface="Helvetica" pitchFamily="34" charset="0"/>
              <a:ea typeface="Cambria Math" pitchFamily="18" charset="0"/>
              <a:cs typeface="Arial" pitchFamily="34" charset="0"/>
            </a:endParaRPr>
          </a:p>
        </p:txBody>
      </p:sp>
      <p:pic>
        <p:nvPicPr>
          <p:cNvPr id="95237"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
        <p:nvSpPr>
          <p:cNvPr id="6" name="右箭头 5">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3"/>
          <a:srcRect/>
          <a:stretch>
            <a:fillRect/>
          </a:stretch>
        </p:blipFill>
        <p:spPr bwMode="auto">
          <a:xfrm>
            <a:off x="149286" y="928688"/>
            <a:ext cx="8994746" cy="5357832"/>
          </a:xfrm>
          <a:prstGeom prst="rect">
            <a:avLst/>
          </a:prstGeom>
          <a:noFill/>
          <a:ln w="9525">
            <a:noFill/>
            <a:miter lim="800000"/>
            <a:headEnd/>
            <a:tailEnd/>
          </a:ln>
        </p:spPr>
      </p:pic>
      <p:sp>
        <p:nvSpPr>
          <p:cNvPr id="18" name="TextBox 17"/>
          <p:cNvSpPr txBox="1"/>
          <p:nvPr/>
        </p:nvSpPr>
        <p:spPr>
          <a:xfrm>
            <a:off x="500034" y="1428736"/>
            <a:ext cx="6715172" cy="4884927"/>
          </a:xfrm>
          <a:prstGeom prst="rect">
            <a:avLst/>
          </a:prstGeom>
          <a:noFill/>
        </p:spPr>
        <p:txBody>
          <a:bodyPr wrap="square">
            <a:spAutoFit/>
          </a:bodyPr>
          <a:lstStyle/>
          <a:p>
            <a:pPr algn="just" fontAlgn="auto">
              <a:lnSpc>
                <a:spcPct val="12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r>
              <a:rPr lang="en-US" altLang="zh-CN" sz="2400" dirty="0" smtClean="0">
                <a:latin typeface="Helvetica" pitchFamily="34" charset="0"/>
                <a:ea typeface="Cambria Math" pitchFamily="18" charset="0"/>
                <a:cs typeface="Arial" pitchFamily="34" charset="0"/>
              </a:rPr>
              <a:t> </a:t>
            </a:r>
            <a:endParaRPr lang="zh-CN" altLang="en-US" sz="2400" dirty="0" smtClean="0"/>
          </a:p>
          <a:p>
            <a:pPr>
              <a:lnSpc>
                <a:spcPct val="120000"/>
              </a:lnSpc>
            </a:pPr>
            <a:r>
              <a:rPr lang="en-US" altLang="zh-CN" sz="2400" dirty="0" smtClean="0">
                <a:latin typeface="Helvetica" pitchFamily="34" charset="0"/>
                <a:ea typeface="Cambria Math" pitchFamily="18" charset="0"/>
                <a:cs typeface="Arial" pitchFamily="34" charset="0"/>
              </a:rPr>
              <a:t>     “What did you do?” </a:t>
            </a:r>
          </a:p>
          <a:p>
            <a:pPr>
              <a:lnSpc>
                <a:spcPct val="120000"/>
              </a:lnSpc>
            </a:pPr>
            <a:r>
              <a:rPr lang="en-US" altLang="zh-CN" sz="2400" dirty="0" smtClean="0">
                <a:latin typeface="Helvetica" pitchFamily="34" charset="0"/>
                <a:ea typeface="Cambria Math" pitchFamily="18" charset="0"/>
                <a:cs typeface="Arial" pitchFamily="34" charset="0"/>
              </a:rPr>
              <a:t>     “Well, when the nurse asked me if I was allergic to anything, I yelled, ‘Yes, bullets!’ They all laughed.” </a:t>
            </a:r>
          </a:p>
          <a:p>
            <a:pPr>
              <a:lnSpc>
                <a:spcPct val="120000"/>
              </a:lnSpc>
            </a:pPr>
            <a:r>
              <a:rPr lang="en-US" altLang="zh-CN" sz="2400" dirty="0" smtClean="0">
                <a:latin typeface="Helvetica" pitchFamily="34" charset="0"/>
                <a:ea typeface="Cambria Math" pitchFamily="18" charset="0"/>
                <a:cs typeface="Arial" pitchFamily="34" charset="0"/>
              </a:rPr>
              <a:t>     Jerry recovered, thanks to the doctors, and to his positive attitude. I learned from him that we have the choice every day to live fully and happily. Attitude, after all, is everything. 	</a:t>
            </a:r>
          </a:p>
          <a:p>
            <a:endParaRPr lang="en-US" altLang="zh-CN" sz="2400" dirty="0">
              <a:latin typeface="Helvetica" pitchFamily="34" charset="0"/>
              <a:ea typeface="Cambria Math" pitchFamily="18" charset="0"/>
              <a:cs typeface="Arial" pitchFamily="34" charset="0"/>
            </a:endParaRPr>
          </a:p>
          <a:p>
            <a:pPr algn="just">
              <a:lnSpc>
                <a:spcPts val="3100"/>
              </a:lnSpc>
            </a:pPr>
            <a:endParaRPr lang="en-US" altLang="zh-CN" sz="2400" dirty="0">
              <a:latin typeface="+mn-lt"/>
              <a:ea typeface="+mn-ea"/>
            </a:endParaRPr>
          </a:p>
        </p:txBody>
      </p:sp>
      <p:pic>
        <p:nvPicPr>
          <p:cNvPr id="95237" name="Picture 2" descr="H:\2015年修改\图片18.jpg"/>
          <p:cNvPicPr>
            <a:picLocks noChangeAspect="1" noChangeArrowheads="1"/>
          </p:cNvPicPr>
          <p:nvPr/>
        </p:nvPicPr>
        <p:blipFill>
          <a:blip r:embed="rId4"/>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34" charset="0"/>
                <a:ea typeface="楷体_GB2312"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428625" y="2786058"/>
            <a:ext cx="5295900" cy="271394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nSpc>
                <a:spcPct val="120000"/>
              </a:lnSpc>
            </a:pPr>
            <a:r>
              <a:rPr lang="en-US" altLang="zh-CN" sz="2400" b="1" i="1" dirty="0" smtClean="0">
                <a:latin typeface="Helvetica" pitchFamily="34" charset="0"/>
                <a:ea typeface="Cambria Math" pitchFamily="18" charset="0"/>
                <a:cs typeface="Arial" pitchFamily="34" charset="0"/>
              </a:rPr>
              <a:t>Directions:</a:t>
            </a:r>
            <a:r>
              <a:rPr lang="zh-CN" altLang="en-US" sz="2400" b="1" i="1" dirty="0" smtClean="0">
                <a:latin typeface="Helvetica" pitchFamily="34" charset="0"/>
                <a:ea typeface="Cambria Math" pitchFamily="18" charset="0"/>
                <a:cs typeface="Arial" pitchFamily="34" charset="0"/>
              </a:rPr>
              <a:t> </a:t>
            </a:r>
            <a:r>
              <a:rPr lang="en-US" altLang="zh-CN" sz="2400" i="1" dirty="0" smtClean="0">
                <a:latin typeface="Helvetica" pitchFamily="34" charset="0"/>
                <a:ea typeface="Cambria Math" pitchFamily="18" charset="0"/>
                <a:cs typeface="Arial" pitchFamily="34" charset="0"/>
              </a:rPr>
              <a:t>Write a narrative essay of no less than 200 words on one of the following topics. Your essay should include one or more direct dialogs. One topic has an outline that you can follow. </a:t>
            </a:r>
            <a:endParaRPr lang="en-US" altLang="zh-CN" sz="2400" i="1" dirty="0">
              <a:latin typeface="Helvetica" pitchFamily="34" charset="0"/>
              <a:ea typeface="Cambria Math" pitchFamily="18" charset="0"/>
              <a:cs typeface="Arial" pitchFamily="34" charset="0"/>
            </a:endParaRPr>
          </a:p>
        </p:txBody>
      </p:sp>
      <p:pic>
        <p:nvPicPr>
          <p:cNvPr id="96264" name="Picture 2" descr="H:\2015年修改\图片18.jpg"/>
          <p:cNvPicPr>
            <a:picLocks noChangeAspect="1" noChangeArrowheads="1"/>
          </p:cNvPicPr>
          <p:nvPr/>
        </p:nvPicPr>
        <p:blipFill>
          <a:blip r:embed="rId3"/>
          <a:srcRect/>
          <a:stretch>
            <a:fillRect/>
          </a:stretch>
        </p:blipFill>
        <p:spPr bwMode="auto">
          <a:xfrm>
            <a:off x="0" y="0"/>
            <a:ext cx="7302500" cy="1163638"/>
          </a:xfrm>
          <a:prstGeom prst="rect">
            <a:avLst/>
          </a:prstGeom>
          <a:noFill/>
          <a:ln w="9525">
            <a:noFill/>
            <a:miter lim="800000"/>
            <a:headEnd/>
            <a:tailEnd/>
          </a:ln>
        </p:spPr>
      </p:pic>
      <p:pic>
        <p:nvPicPr>
          <p:cNvPr id="55298" name="Picture 2" descr="C:\Users\diaorc\Desktop\Unit 5 Section A\U5图\8021229430_M.jpg"/>
          <p:cNvPicPr>
            <a:picLocks noChangeAspect="1" noChangeArrowheads="1"/>
          </p:cNvPicPr>
          <p:nvPr/>
        </p:nvPicPr>
        <p:blipFill>
          <a:blip r:embed="rId4" cstate="print"/>
          <a:srcRect/>
          <a:stretch>
            <a:fillRect/>
          </a:stretch>
        </p:blipFill>
        <p:spPr bwMode="auto">
          <a:xfrm>
            <a:off x="5912954" y="2071678"/>
            <a:ext cx="3108808" cy="4643118"/>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
        <p:nvSpPr>
          <p:cNvPr id="8" name="矩形 7"/>
          <p:cNvSpPr/>
          <p:nvPr/>
        </p:nvSpPr>
        <p:spPr>
          <a:xfrm>
            <a:off x="598164" y="2143116"/>
            <a:ext cx="7934276" cy="3571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10000"/>
              </a:lnSpc>
            </a:pPr>
            <a:r>
              <a:rPr lang="en-US" altLang="zh-CN" sz="2600" b="1" dirty="0" smtClean="0"/>
              <a:t>Topic:   </a:t>
            </a:r>
            <a:r>
              <a:rPr lang="en-US" altLang="zh-CN" sz="2600" dirty="0" smtClean="0"/>
              <a:t>A frustrating experience </a:t>
            </a:r>
          </a:p>
          <a:p>
            <a:pPr>
              <a:lnSpc>
                <a:spcPct val="110000"/>
              </a:lnSpc>
            </a:pPr>
            <a:r>
              <a:rPr lang="en-US" altLang="zh-CN" sz="2600" b="1" dirty="0" smtClean="0"/>
              <a:t>Introduction: </a:t>
            </a:r>
            <a:r>
              <a:rPr lang="en-US" altLang="zh-CN" sz="2600" dirty="0" smtClean="0"/>
              <a:t>Introduce the background of the story and</a:t>
            </a:r>
          </a:p>
          <a:p>
            <a:pPr>
              <a:lnSpc>
                <a:spcPct val="110000"/>
              </a:lnSpc>
            </a:pPr>
            <a:r>
              <a:rPr lang="en-US" altLang="zh-CN" sz="2600" dirty="0" smtClean="0"/>
              <a:t>state your thesis.</a:t>
            </a:r>
          </a:p>
          <a:p>
            <a:pPr>
              <a:lnSpc>
                <a:spcPct val="110000"/>
              </a:lnSpc>
            </a:pPr>
            <a:r>
              <a:rPr lang="en-US" altLang="zh-CN" sz="2600" b="1" dirty="0" smtClean="0"/>
              <a:t>Body: </a:t>
            </a:r>
            <a:r>
              <a:rPr lang="en-US" altLang="zh-CN" sz="2600" dirty="0" smtClean="0"/>
              <a:t>Describe what happened  to you in detail. Be sure</a:t>
            </a:r>
          </a:p>
          <a:p>
            <a:pPr>
              <a:lnSpc>
                <a:spcPct val="110000"/>
              </a:lnSpc>
            </a:pPr>
            <a:r>
              <a:rPr lang="en-US" altLang="zh-CN" sz="2600" dirty="0" smtClean="0"/>
              <a:t>to include one or more direct dialogs in your descriptions.</a:t>
            </a:r>
          </a:p>
          <a:p>
            <a:pPr>
              <a:lnSpc>
                <a:spcPct val="110000"/>
              </a:lnSpc>
            </a:pPr>
            <a:r>
              <a:rPr lang="en-US" altLang="zh-CN" sz="2600" b="1" dirty="0" smtClean="0"/>
              <a:t>Conclusion:</a:t>
            </a:r>
          </a:p>
          <a:p>
            <a:pPr>
              <a:lnSpc>
                <a:spcPct val="110000"/>
              </a:lnSpc>
            </a:pPr>
            <a:r>
              <a:rPr lang="en-US" altLang="zh-CN" sz="2600" dirty="0" smtClean="0"/>
              <a:t>Conclude your essay with a final thought about the experience, or a lesson learned from it.</a:t>
            </a:r>
          </a:p>
        </p:txBody>
      </p:sp>
      <p:cxnSp>
        <p:nvCxnSpPr>
          <p:cNvPr id="14" name="直接连接符 13"/>
          <p:cNvCxnSpPr/>
          <p:nvPr/>
        </p:nvCxnSpPr>
        <p:spPr>
          <a:xfrm>
            <a:off x="598164" y="2571744"/>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98164" y="3000372"/>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8164" y="3429000"/>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98164" y="3857628"/>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8164" y="4363516"/>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98164" y="4797152"/>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42910" y="5141118"/>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500166" y="1556792"/>
            <a:ext cx="6143668"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8310" name="TextBox 13"/>
          <p:cNvSpPr txBox="1">
            <a:spLocks noChangeArrowheads="1"/>
          </p:cNvSpPr>
          <p:nvPr/>
        </p:nvSpPr>
        <p:spPr bwMode="auto">
          <a:xfrm>
            <a:off x="1857356" y="1857364"/>
            <a:ext cx="5857898" cy="1955215"/>
          </a:xfrm>
          <a:prstGeom prst="rect">
            <a:avLst/>
          </a:prstGeom>
          <a:noFill/>
          <a:ln w="9525">
            <a:noFill/>
            <a:miter lim="800000"/>
            <a:headEnd/>
            <a:tailEnd/>
          </a:ln>
        </p:spPr>
        <p:txBody>
          <a:bodyPr wrap="square">
            <a:spAutoFit/>
          </a:bodyPr>
          <a:lstStyle/>
          <a:p>
            <a:pPr algn="just">
              <a:lnSpc>
                <a:spcPct val="150000"/>
              </a:lnSpc>
            </a:pPr>
            <a:r>
              <a:rPr lang="en-US" altLang="zh-CN" sz="2800" b="1" dirty="0">
                <a:solidFill>
                  <a:srgbClr val="FF6600"/>
                </a:solidFill>
                <a:latin typeface="Helvetica"/>
                <a:ea typeface="Cambria Math" pitchFamily="18" charset="0"/>
                <a:cs typeface="Arial" pitchFamily="34" charset="0"/>
              </a:rPr>
              <a:t>More topics</a:t>
            </a:r>
            <a:r>
              <a:rPr lang="en-US" altLang="zh-CN" sz="2800" b="1" dirty="0" smtClean="0">
                <a:solidFill>
                  <a:srgbClr val="FF6600"/>
                </a:solidFill>
                <a:latin typeface="Helvetica"/>
                <a:ea typeface="Cambria Math" pitchFamily="18" charset="0"/>
                <a:cs typeface="Arial" pitchFamily="34" charset="0"/>
              </a:rPr>
              <a:t>:</a:t>
            </a:r>
            <a:endParaRPr lang="zh-CN" altLang="en-US" sz="2800" dirty="0" smtClean="0"/>
          </a:p>
          <a:p>
            <a:pPr>
              <a:lnSpc>
                <a:spcPct val="150000"/>
              </a:lnSpc>
            </a:pPr>
            <a:r>
              <a:rPr lang="en-US" altLang="zh-CN" sz="2800" dirty="0" smtClean="0">
                <a:latin typeface="Helvetica"/>
                <a:ea typeface="Cambria Math" pitchFamily="18" charset="0"/>
                <a:cs typeface="Arial" pitchFamily="34" charset="0"/>
              </a:rPr>
              <a:t>• An unforgettable experience </a:t>
            </a:r>
          </a:p>
          <a:p>
            <a:pPr>
              <a:lnSpc>
                <a:spcPct val="150000"/>
              </a:lnSpc>
            </a:pPr>
            <a:r>
              <a:rPr lang="en-US" altLang="zh-CN" sz="2800" dirty="0" smtClean="0">
                <a:latin typeface="Helvetica"/>
                <a:ea typeface="Cambria Math" pitchFamily="18" charset="0"/>
                <a:cs typeface="Arial" pitchFamily="34" charset="0"/>
              </a:rPr>
              <a:t>• A difficult decision</a:t>
            </a:r>
            <a:endParaRPr lang="en-US" altLang="zh-CN" sz="2800" dirty="0">
              <a:latin typeface="Helvetica"/>
              <a:ea typeface="Cambria Math" pitchFamily="18" charset="0"/>
              <a:cs typeface="Arial" pitchFamily="34" charset="0"/>
            </a:endParaRPr>
          </a:p>
        </p:txBody>
      </p:sp>
      <p:pic>
        <p:nvPicPr>
          <p:cNvPr id="98311"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98312" name="Picture 2" descr="H:\2015年修改\图片18.jpg"/>
          <p:cNvPicPr>
            <a:picLocks noChangeAspect="1" noChangeArrowheads="1"/>
          </p:cNvPicPr>
          <p:nvPr/>
        </p:nvPicPr>
        <p:blipFill>
          <a:blip r:embed="rId5"/>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p:cNvSpPr>
            <a:spLocks noChangeArrowheads="1"/>
          </p:cNvSpPr>
          <p:nvPr/>
        </p:nvSpPr>
        <p:spPr bwMode="auto">
          <a:xfrm>
            <a:off x="214313" y="2857500"/>
            <a:ext cx="8143901" cy="201285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algn="just" eaLnBrk="0" hangingPunct="0">
              <a:lnSpc>
                <a:spcPct val="120000"/>
              </a:lnSpc>
              <a:defRPr/>
            </a:pPr>
            <a:r>
              <a:rPr lang="en-US" altLang="zh-CN" sz="2600" dirty="0">
                <a:solidFill>
                  <a:srgbClr val="FF6600"/>
                </a:solidFill>
                <a:latin typeface="Helvetica"/>
                <a:cs typeface="Times New Roman" pitchFamily="18" charset="0"/>
              </a:rPr>
              <a:t>        </a:t>
            </a:r>
            <a:r>
              <a:rPr lang="en-US" altLang="zh-CN" sz="2600" b="1" i="1" dirty="0">
                <a:solidFill>
                  <a:srgbClr val="FF6600"/>
                </a:solidFill>
                <a:latin typeface="Helvetica"/>
                <a:cs typeface="Times New Roman" pitchFamily="18" charset="0"/>
              </a:rPr>
              <a:t>Write an essay by the following writing pattern of the text. You may apply as many expressions from the text as possible to your writing.</a:t>
            </a:r>
          </a:p>
        </p:txBody>
      </p:sp>
      <p:grpSp>
        <p:nvGrpSpPr>
          <p:cNvPr id="99333" name="组合 18"/>
          <p:cNvGrpSpPr>
            <a:grpSpLocks/>
          </p:cNvGrpSpPr>
          <p:nvPr/>
        </p:nvGrpSpPr>
        <p:grpSpPr bwMode="auto">
          <a:xfrm>
            <a:off x="-3175" y="61913"/>
            <a:ext cx="5861050" cy="1152525"/>
            <a:chOff x="-3904" y="62294"/>
            <a:chExt cx="5861788" cy="1152127"/>
          </a:xfrm>
        </p:grpSpPr>
        <p:pic>
          <p:nvPicPr>
            <p:cNvPr id="99335" name="Picture 2"/>
            <p:cNvPicPr>
              <a:picLocks noChangeAspect="1" noChangeArrowheads="1"/>
            </p:cNvPicPr>
            <p:nvPr/>
          </p:nvPicPr>
          <p:blipFill>
            <a:blip r:embed="rId3"/>
            <a:srcRect/>
            <a:stretch>
              <a:fillRect/>
            </a:stretch>
          </p:blipFill>
          <p:spPr bwMode="auto">
            <a:xfrm rot="10800000">
              <a:off x="-3904" y="62294"/>
              <a:ext cx="3779912" cy="1152127"/>
            </a:xfrm>
            <a:prstGeom prst="rect">
              <a:avLst/>
            </a:prstGeom>
            <a:noFill/>
            <a:ln w="9525">
              <a:noFill/>
              <a:miter lim="800000"/>
              <a:headEnd/>
              <a:tailEnd/>
            </a:ln>
          </p:spPr>
        </p:pic>
        <p:sp>
          <p:nvSpPr>
            <p:cNvPr id="99336" name="TextBox 15"/>
            <p:cNvSpPr txBox="1">
              <a:spLocks noChangeArrowheads="1"/>
            </p:cNvSpPr>
            <p:nvPr/>
          </p:nvSpPr>
          <p:spPr bwMode="auto">
            <a:xfrm>
              <a:off x="4313448" y="620688"/>
              <a:ext cx="1544436" cy="523220"/>
            </a:xfrm>
            <a:prstGeom prst="rect">
              <a:avLst/>
            </a:prstGeom>
            <a:noFill/>
            <a:ln w="9525">
              <a:noFill/>
              <a:miter lim="800000"/>
              <a:headEnd/>
              <a:tailEnd/>
            </a:ln>
          </p:spPr>
          <p:txBody>
            <a:bodyPr>
              <a:spAutoFit/>
            </a:bodyPr>
            <a:lstStyle/>
            <a:p>
              <a:r>
                <a:rPr lang="en-US" altLang="zh-CN" sz="2800" b="1">
                  <a:solidFill>
                    <a:srgbClr val="FF6600"/>
                  </a:solidFill>
                  <a:latin typeface="Helvetica"/>
                  <a:ea typeface="楷体_GB2312"/>
                  <a:cs typeface="楷体_GB2312"/>
                </a:rPr>
                <a:t>Writing </a:t>
              </a:r>
              <a:endParaRPr lang="zh-CN" altLang="en-US" sz="2800" b="1">
                <a:solidFill>
                  <a:srgbClr val="FF6600"/>
                </a:solidFill>
                <a:latin typeface="Helvetica"/>
                <a:ea typeface="楷体_GB2312"/>
                <a:cs typeface="楷体_GB2312"/>
              </a:endParaRPr>
            </a:p>
          </p:txBody>
        </p:sp>
        <p:sp>
          <p:nvSpPr>
            <p:cNvPr id="18" name="TextBox 17"/>
            <p:cNvSpPr txBox="1"/>
            <p:nvPr/>
          </p:nvSpPr>
          <p:spPr>
            <a:xfrm>
              <a:off x="196146" y="571705"/>
              <a:ext cx="3481826" cy="430064"/>
            </a:xfrm>
            <a:prstGeom prst="rect">
              <a:avLst/>
            </a:prstGeom>
            <a:noFill/>
          </p:spPr>
          <p:txBody>
            <a:bodyPr>
              <a:spAutoFit/>
            </a:bodyPr>
            <a:lstStyle/>
            <a:p>
              <a:pPr>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rPr>
                <a:t>Essay writing </a:t>
              </a:r>
              <a:endParaRPr lang="zh-CN" altLang="en-US" sz="22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20" name="Rectangle 1"/>
          <p:cNvSpPr>
            <a:spLocks noChangeArrowheads="1"/>
          </p:cNvSpPr>
          <p:nvPr/>
        </p:nvSpPr>
        <p:spPr bwMode="auto">
          <a:xfrm>
            <a:off x="-142875" y="1785938"/>
            <a:ext cx="6500813" cy="5842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indent="501650" algn="just" eaLnBrk="0" hangingPunct="0">
              <a:defRPr/>
            </a:pPr>
            <a:r>
              <a:rPr kumimoji="1" lang="en-US" altLang="zh-CN" sz="3200" b="1" i="1" dirty="0">
                <a:solidFill>
                  <a:srgbClr val="C00000"/>
                </a:solidFill>
                <a:latin typeface="华文彩云" pitchFamily="2" charset="-122"/>
                <a:ea typeface="华文彩云" pitchFamily="2" charset="-122"/>
              </a:rPr>
              <a:t>W </a:t>
            </a:r>
            <a:r>
              <a:rPr kumimoji="1" lang="en-US" altLang="zh-CN" sz="2800" b="1" i="1" dirty="0">
                <a:latin typeface="+mn-lt"/>
                <a:ea typeface="+mn-ea"/>
              </a:rPr>
              <a:t>rite an essay on the following topic. </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323975"/>
            <a:ext cx="6965950"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sp>
        <p:nvSpPr>
          <p:cNvPr id="18" name="圆角矩形 17"/>
          <p:cNvSpPr/>
          <p:nvPr/>
        </p:nvSpPr>
        <p:spPr>
          <a:xfrm>
            <a:off x="428596" y="2071679"/>
            <a:ext cx="8251854" cy="378621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右箭头 22">
            <a:hlinkClick r:id="" action="ppaction://hlinkshowjump?jump=nextslide"/>
          </p:cNvPr>
          <p:cNvSpPr/>
          <p:nvPr/>
        </p:nvSpPr>
        <p:spPr>
          <a:xfrm>
            <a:off x="6039151"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0361" name="组合 15"/>
          <p:cNvGrpSpPr>
            <a:grpSpLocks/>
          </p:cNvGrpSpPr>
          <p:nvPr/>
        </p:nvGrpSpPr>
        <p:grpSpPr bwMode="auto">
          <a:xfrm>
            <a:off x="0" y="61913"/>
            <a:ext cx="5857875" cy="1152525"/>
            <a:chOff x="0" y="62295"/>
            <a:chExt cx="5857884" cy="1152127"/>
          </a:xfrm>
        </p:grpSpPr>
        <p:pic>
          <p:nvPicPr>
            <p:cNvPr id="100363" name="Picture 2"/>
            <p:cNvPicPr>
              <a:picLocks noChangeAspect="1" noChangeArrowheads="1"/>
            </p:cNvPicPr>
            <p:nvPr/>
          </p:nvPicPr>
          <p:blipFill>
            <a:blip r:embed="rId3"/>
            <a:srcRect/>
            <a:stretch>
              <a:fillRect/>
            </a:stretch>
          </p:blipFill>
          <p:spPr bwMode="auto">
            <a:xfrm rot="10800000">
              <a:off x="0" y="62295"/>
              <a:ext cx="3779912" cy="1152127"/>
            </a:xfrm>
            <a:prstGeom prst="rect">
              <a:avLst/>
            </a:prstGeom>
            <a:noFill/>
            <a:ln w="9525">
              <a:noFill/>
              <a:miter lim="800000"/>
              <a:headEnd/>
              <a:tailEnd/>
            </a:ln>
          </p:spPr>
        </p:pic>
        <p:sp>
          <p:nvSpPr>
            <p:cNvPr id="100364" name="TextBox 13"/>
            <p:cNvSpPr txBox="1">
              <a:spLocks noChangeArrowheads="1"/>
            </p:cNvSpPr>
            <p:nvPr/>
          </p:nvSpPr>
          <p:spPr bwMode="auto">
            <a:xfrm>
              <a:off x="4313448" y="620688"/>
              <a:ext cx="1544436" cy="523220"/>
            </a:xfrm>
            <a:prstGeom prst="rect">
              <a:avLst/>
            </a:prstGeom>
            <a:noFill/>
            <a:ln w="9525">
              <a:noFill/>
              <a:miter lim="800000"/>
              <a:headEnd/>
              <a:tailEnd/>
            </a:ln>
          </p:spPr>
          <p:txBody>
            <a:bodyPr>
              <a:spAutoFit/>
            </a:bodyPr>
            <a:lstStyle/>
            <a:p>
              <a:r>
                <a:rPr lang="en-US" altLang="zh-CN" sz="2800" b="1">
                  <a:solidFill>
                    <a:srgbClr val="FF6600"/>
                  </a:solidFill>
                  <a:latin typeface="Helvetica"/>
                  <a:ea typeface="楷体_GB2312"/>
                  <a:cs typeface="楷体_GB2312"/>
                </a:rPr>
                <a:t>Writing </a:t>
              </a:r>
              <a:endParaRPr lang="zh-CN" altLang="en-US" sz="2800" b="1">
                <a:solidFill>
                  <a:srgbClr val="FF6600"/>
                </a:solidFill>
                <a:latin typeface="Helvetica"/>
                <a:ea typeface="楷体_GB2312"/>
                <a:cs typeface="楷体_GB2312"/>
              </a:endParaRPr>
            </a:p>
          </p:txBody>
        </p:sp>
        <p:sp>
          <p:nvSpPr>
            <p:cNvPr id="15" name="TextBox 14"/>
            <p:cNvSpPr txBox="1"/>
            <p:nvPr/>
          </p:nvSpPr>
          <p:spPr>
            <a:xfrm>
              <a:off x="196850" y="571706"/>
              <a:ext cx="3481393" cy="430064"/>
            </a:xfrm>
            <a:prstGeom prst="rect">
              <a:avLst/>
            </a:prstGeom>
            <a:noFill/>
          </p:spPr>
          <p:txBody>
            <a:bodyPr>
              <a:spAutoFit/>
            </a:bodyPr>
            <a:lstStyle/>
            <a:p>
              <a:pPr>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rPr>
                <a:t>Essay writing </a:t>
              </a:r>
              <a:endParaRPr lang="zh-CN" altLang="en-US" sz="2200" b="1" dirty="0">
                <a:solidFill>
                  <a:schemeClr val="bg1"/>
                </a:solidFill>
                <a:effectLst>
                  <a:outerShdw blurRad="38100" dist="38100" dir="2700000" algn="tl">
                    <a:srgbClr val="000000">
                      <a:alpha val="43137"/>
                    </a:srgbClr>
                  </a:outerShdw>
                </a:effectLst>
                <a:latin typeface="Comic Sans MS" pitchFamily="66" charset="0"/>
              </a:endParaRPr>
            </a:p>
          </p:txBody>
        </p:sp>
      </p:grpSp>
      <p:sp>
        <p:nvSpPr>
          <p:cNvPr id="17" name="矩形 16"/>
          <p:cNvSpPr/>
          <p:nvPr/>
        </p:nvSpPr>
        <p:spPr>
          <a:xfrm>
            <a:off x="642910" y="2500306"/>
            <a:ext cx="7643866" cy="2677656"/>
          </a:xfrm>
          <a:prstGeom prst="rect">
            <a:avLst/>
          </a:prstGeom>
        </p:spPr>
        <p:txBody>
          <a:bodyPr wrap="square">
            <a:spAutoFit/>
          </a:bodyPr>
          <a:lstStyle/>
          <a:p>
            <a:pPr marL="120650" indent="-120650" algn="just">
              <a:lnSpc>
                <a:spcPct val="150000"/>
              </a:lnSpc>
              <a:defRPr/>
            </a:pPr>
            <a:r>
              <a:rPr lang="en-US" altLang="zh-CN" sz="2800" b="1" dirty="0">
                <a:solidFill>
                  <a:srgbClr val="FF6600"/>
                </a:solidFill>
                <a:latin typeface="Helvetica"/>
              </a:rPr>
              <a:t>Part I. Introduction </a:t>
            </a:r>
            <a:endParaRPr lang="zh-CN" altLang="en-US" sz="2800" b="1" dirty="0">
              <a:solidFill>
                <a:srgbClr val="FF6600"/>
              </a:solidFill>
              <a:latin typeface="Helvetica"/>
            </a:endParaRPr>
          </a:p>
          <a:p>
            <a:pPr>
              <a:lnSpc>
                <a:spcPct val="150000"/>
              </a:lnSpc>
              <a:defRPr/>
            </a:pPr>
            <a:r>
              <a:rPr lang="en-US" altLang="zh-CN" sz="2800" dirty="0">
                <a:latin typeface="Helvetica"/>
              </a:rPr>
              <a:t>You may include the following points:</a:t>
            </a:r>
            <a:endParaRPr lang="zh-CN" altLang="en-US" sz="2800" dirty="0">
              <a:latin typeface="Helvetica"/>
            </a:endParaRPr>
          </a:p>
          <a:p>
            <a:pPr>
              <a:lnSpc>
                <a:spcPct val="150000"/>
              </a:lnSpc>
            </a:pPr>
            <a:r>
              <a:rPr lang="en-US" altLang="zh-CN" sz="2800" dirty="0" smtClean="0">
                <a:latin typeface="Helvetica"/>
              </a:rPr>
              <a:t>introduce the background of the story and state your thesis.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blinds(horizontal)">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293813"/>
            <a:ext cx="560863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can follow the outline given below.</a:t>
            </a:r>
            <a:endParaRPr lang="zh-CN" altLang="en-US" sz="2600" b="1" i="1" kern="0" dirty="0">
              <a:solidFill>
                <a:schemeClr val="accent6">
                  <a:lumMod val="50000"/>
                </a:schemeClr>
              </a:solidFill>
              <a:latin typeface="+mn-lt"/>
              <a:ea typeface="+mn-ea"/>
            </a:endParaRPr>
          </a:p>
        </p:txBody>
      </p:sp>
      <p:sp>
        <p:nvSpPr>
          <p:cNvPr id="28" name="圆角矩形 27"/>
          <p:cNvSpPr/>
          <p:nvPr/>
        </p:nvSpPr>
        <p:spPr bwMode="auto">
          <a:xfrm>
            <a:off x="534988" y="2071688"/>
            <a:ext cx="7891632" cy="342901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785786" y="2357430"/>
            <a:ext cx="7286676" cy="3120854"/>
          </a:xfrm>
          <a:prstGeom prst="rect">
            <a:avLst/>
          </a:prstGeom>
        </p:spPr>
        <p:txBody>
          <a:bodyPr wrap="square">
            <a:spAutoFit/>
          </a:bodyPr>
          <a:lstStyle/>
          <a:p>
            <a:pPr marL="120650" indent="-120650" algn="just" fontAlgn="auto">
              <a:lnSpc>
                <a:spcPct val="150000"/>
              </a:lnSpc>
              <a:spcBef>
                <a:spcPts val="0"/>
              </a:spcBef>
              <a:spcAft>
                <a:spcPts val="0"/>
              </a:spcAft>
              <a:defRPr/>
            </a:pPr>
            <a:r>
              <a:rPr lang="en-US" altLang="zh-CN" sz="2800" b="1" dirty="0">
                <a:solidFill>
                  <a:srgbClr val="FF6600"/>
                </a:solidFill>
                <a:latin typeface="Helvetica"/>
                <a:ea typeface="+mn-ea"/>
              </a:rPr>
              <a:t>Part II. Body</a:t>
            </a:r>
          </a:p>
          <a:p>
            <a:pPr>
              <a:lnSpc>
                <a:spcPct val="150000"/>
              </a:lnSpc>
            </a:pPr>
            <a:r>
              <a:rPr lang="en-US" altLang="zh-CN" sz="2800" dirty="0" smtClean="0">
                <a:latin typeface="Helvetica"/>
                <a:ea typeface="+mn-ea"/>
              </a:rPr>
              <a:t>Describe what happened  to you in detail. Be sure to include one or more direct dialogs in your descriptions.</a:t>
            </a:r>
          </a:p>
          <a:p>
            <a:pPr marL="120650" indent="-120650" algn="just" fontAlgn="auto">
              <a:lnSpc>
                <a:spcPct val="120000"/>
              </a:lnSpc>
              <a:spcBef>
                <a:spcPts val="0"/>
              </a:spcBef>
              <a:spcAft>
                <a:spcPts val="0"/>
              </a:spcAft>
              <a:defRPr/>
            </a:pPr>
            <a:endParaRPr lang="zh-CN" altLang="en-US" sz="2400" dirty="0">
              <a:latin typeface="Helvetica"/>
              <a:ea typeface="+mn-ea"/>
            </a:endParaRPr>
          </a:p>
        </p:txBody>
      </p:sp>
      <p:sp>
        <p:nvSpPr>
          <p:cNvPr id="19" name="右箭头 18">
            <a:hlinkClick r:id="" action="ppaction://hlinkshowjump?jump=nextslide"/>
          </p:cNvPr>
          <p:cNvSpPr/>
          <p:nvPr/>
        </p:nvSpPr>
        <p:spPr>
          <a:xfrm>
            <a:off x="6039151" y="585789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1383" name="组合 9"/>
          <p:cNvGrpSpPr>
            <a:grpSpLocks/>
          </p:cNvGrpSpPr>
          <p:nvPr/>
        </p:nvGrpSpPr>
        <p:grpSpPr bwMode="auto">
          <a:xfrm>
            <a:off x="-3175" y="61913"/>
            <a:ext cx="3779838" cy="1152525"/>
            <a:chOff x="-3175" y="61913"/>
            <a:chExt cx="3779838" cy="1152525"/>
          </a:xfrm>
        </p:grpSpPr>
        <p:pic>
          <p:nvPicPr>
            <p:cNvPr id="101385" name="Picture 2"/>
            <p:cNvPicPr>
              <a:picLocks noChangeAspect="1" noChangeArrowheads="1"/>
            </p:cNvPicPr>
            <p:nvPr/>
          </p:nvPicPr>
          <p:blipFill>
            <a:blip r:embed="rId3"/>
            <a:srcRect/>
            <a:stretch>
              <a:fillRect/>
            </a:stretch>
          </p:blipFill>
          <p:spPr bwMode="auto">
            <a:xfrm>
              <a:off x="-3175" y="61913"/>
              <a:ext cx="3779838" cy="1152525"/>
            </a:xfrm>
            <a:prstGeom prst="rect">
              <a:avLst/>
            </a:prstGeom>
            <a:noFill/>
            <a:ln w="9525">
              <a:noFill/>
              <a:miter lim="800000"/>
              <a:headEnd/>
              <a:tailEnd/>
            </a:ln>
          </p:spPr>
        </p:pic>
        <p:sp>
          <p:nvSpPr>
            <p:cNvPr id="12" name="TextBox 11"/>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01384" name="TextBox 13"/>
          <p:cNvSpPr txBox="1">
            <a:spLocks noChangeArrowheads="1"/>
          </p:cNvSpPr>
          <p:nvPr/>
        </p:nvSpPr>
        <p:spPr bwMode="auto">
          <a:xfrm>
            <a:off x="4456113" y="547688"/>
            <a:ext cx="1544637" cy="523875"/>
          </a:xfrm>
          <a:prstGeom prst="rect">
            <a:avLst/>
          </a:prstGeom>
          <a:noFill/>
          <a:ln w="9525">
            <a:noFill/>
            <a:miter lim="800000"/>
            <a:headEnd/>
            <a:tailEnd/>
          </a:ln>
        </p:spPr>
        <p:txBody>
          <a:bodyPr>
            <a:spAutoFit/>
          </a:bodyPr>
          <a:lstStyle/>
          <a:p>
            <a:r>
              <a:rPr lang="en-US" altLang="zh-CN" sz="2800" b="1">
                <a:solidFill>
                  <a:srgbClr val="FF6600"/>
                </a:solidFill>
                <a:latin typeface="Helvetica"/>
                <a:ea typeface="楷体_GB2312"/>
                <a:cs typeface="楷体_GB2312"/>
              </a:rPr>
              <a:t>Writing </a:t>
            </a:r>
            <a:endParaRPr lang="zh-CN" altLang="en-US" sz="2800" b="1">
              <a:solidFill>
                <a:srgbClr val="FF6600"/>
              </a:solidFill>
              <a:latin typeface="Helvetica"/>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293813"/>
            <a:ext cx="560863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can follow the outline given below.</a:t>
            </a:r>
            <a:endParaRPr lang="zh-CN" altLang="en-US" sz="2600" b="1" i="1" kern="0" dirty="0">
              <a:solidFill>
                <a:schemeClr val="accent6">
                  <a:lumMod val="50000"/>
                </a:schemeClr>
              </a:solidFill>
              <a:latin typeface="+mn-lt"/>
              <a:ea typeface="+mn-ea"/>
            </a:endParaRPr>
          </a:p>
        </p:txBody>
      </p:sp>
      <p:sp>
        <p:nvSpPr>
          <p:cNvPr id="28" name="圆角矩形 27"/>
          <p:cNvSpPr/>
          <p:nvPr/>
        </p:nvSpPr>
        <p:spPr bwMode="auto">
          <a:xfrm>
            <a:off x="733174" y="2071688"/>
            <a:ext cx="7196412" cy="3286125"/>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右箭头 18">
            <a:hlinkClick r:id="" action="ppaction://hlinkshowjump?jump=nextslide"/>
          </p:cNvPr>
          <p:cNvSpPr/>
          <p:nvPr/>
        </p:nvSpPr>
        <p:spPr>
          <a:xfrm>
            <a:off x="6039151" y="592933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2406" name="组合 9"/>
          <p:cNvGrpSpPr>
            <a:grpSpLocks/>
          </p:cNvGrpSpPr>
          <p:nvPr/>
        </p:nvGrpSpPr>
        <p:grpSpPr bwMode="auto">
          <a:xfrm>
            <a:off x="-3175" y="61913"/>
            <a:ext cx="3779838" cy="1152525"/>
            <a:chOff x="-3175" y="61913"/>
            <a:chExt cx="3779838" cy="1152525"/>
          </a:xfrm>
        </p:grpSpPr>
        <p:pic>
          <p:nvPicPr>
            <p:cNvPr id="102409" name="Picture 2"/>
            <p:cNvPicPr>
              <a:picLocks noChangeAspect="1" noChangeArrowheads="1"/>
            </p:cNvPicPr>
            <p:nvPr/>
          </p:nvPicPr>
          <p:blipFill>
            <a:blip r:embed="rId3"/>
            <a:srcRect/>
            <a:stretch>
              <a:fillRect/>
            </a:stretch>
          </p:blipFill>
          <p:spPr bwMode="auto">
            <a:xfrm>
              <a:off x="-3175" y="61913"/>
              <a:ext cx="3779838" cy="1152525"/>
            </a:xfrm>
            <a:prstGeom prst="rect">
              <a:avLst/>
            </a:prstGeom>
            <a:noFill/>
            <a:ln w="9525">
              <a:noFill/>
              <a:miter lim="800000"/>
              <a:headEnd/>
              <a:tailEnd/>
            </a:ln>
          </p:spPr>
        </p:pic>
        <p:sp>
          <p:nvSpPr>
            <p:cNvPr id="12" name="TextBox 11"/>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02407" name="TextBox 13"/>
          <p:cNvSpPr txBox="1">
            <a:spLocks noChangeArrowheads="1"/>
          </p:cNvSpPr>
          <p:nvPr/>
        </p:nvSpPr>
        <p:spPr bwMode="auto">
          <a:xfrm>
            <a:off x="4456113" y="547688"/>
            <a:ext cx="1544637" cy="523875"/>
          </a:xfrm>
          <a:prstGeom prst="rect">
            <a:avLst/>
          </a:prstGeom>
          <a:noFill/>
          <a:ln w="9525">
            <a:noFill/>
            <a:miter lim="800000"/>
            <a:headEnd/>
            <a:tailEnd/>
          </a:ln>
        </p:spPr>
        <p:txBody>
          <a:bodyPr>
            <a:spAutoFit/>
          </a:bodyPr>
          <a:lstStyle/>
          <a:p>
            <a:r>
              <a:rPr lang="en-US" altLang="zh-CN" sz="2800" b="1">
                <a:solidFill>
                  <a:srgbClr val="FF6600"/>
                </a:solidFill>
                <a:latin typeface="Helvetica"/>
                <a:ea typeface="楷体_GB2312"/>
                <a:cs typeface="楷体_GB2312"/>
              </a:rPr>
              <a:t>Writing </a:t>
            </a:r>
            <a:endParaRPr lang="zh-CN" altLang="en-US" sz="2800" b="1">
              <a:solidFill>
                <a:srgbClr val="FF6600"/>
              </a:solidFill>
              <a:latin typeface="Helvetica"/>
              <a:ea typeface="楷体_GB2312"/>
              <a:cs typeface="楷体_GB2312"/>
            </a:endParaRPr>
          </a:p>
        </p:txBody>
      </p:sp>
      <p:sp>
        <p:nvSpPr>
          <p:cNvPr id="13" name="矩形 12"/>
          <p:cNvSpPr>
            <a:spLocks noChangeArrowheads="1"/>
          </p:cNvSpPr>
          <p:nvPr/>
        </p:nvSpPr>
        <p:spPr bwMode="auto">
          <a:xfrm>
            <a:off x="928856" y="2361381"/>
            <a:ext cx="6643540" cy="3139321"/>
          </a:xfrm>
          <a:prstGeom prst="rect">
            <a:avLst/>
          </a:prstGeom>
          <a:noFill/>
          <a:ln w="9525">
            <a:noFill/>
            <a:miter lim="800000"/>
            <a:headEnd/>
            <a:tailEnd/>
          </a:ln>
        </p:spPr>
        <p:txBody>
          <a:bodyPr wrap="square">
            <a:spAutoFit/>
          </a:bodyPr>
          <a:lstStyle/>
          <a:p>
            <a:pPr>
              <a:lnSpc>
                <a:spcPct val="150000"/>
              </a:lnSpc>
            </a:pPr>
            <a:r>
              <a:rPr lang="en-US" altLang="zh-CN" sz="2400" b="1" dirty="0">
                <a:solidFill>
                  <a:srgbClr val="FF6600"/>
                </a:solidFill>
                <a:latin typeface="Helvetica"/>
              </a:rPr>
              <a:t>Part III </a:t>
            </a:r>
            <a:r>
              <a:rPr lang="en-US" altLang="zh-CN" sz="2400" b="1" dirty="0" smtClean="0">
                <a:solidFill>
                  <a:srgbClr val="FF6600"/>
                </a:solidFill>
                <a:latin typeface="Helvetica"/>
              </a:rPr>
              <a:t>Conclusion</a:t>
            </a:r>
            <a:endParaRPr lang="zh-CN" altLang="en-US" sz="2400" b="1" dirty="0" smtClean="0">
              <a:solidFill>
                <a:srgbClr val="FF6600"/>
              </a:solidFill>
              <a:latin typeface="Helvetica"/>
            </a:endParaRPr>
          </a:p>
          <a:p>
            <a:pPr>
              <a:lnSpc>
                <a:spcPct val="150000"/>
              </a:lnSpc>
            </a:pPr>
            <a:r>
              <a:rPr lang="en-US" altLang="zh-CN" sz="2800" dirty="0" smtClean="0">
                <a:latin typeface="Helvetica"/>
              </a:rPr>
              <a:t>Conclude your essay with a final thought about the experience, or a lesson learned from it.</a:t>
            </a:r>
          </a:p>
          <a:p>
            <a:pPr>
              <a:lnSpc>
                <a:spcPct val="150000"/>
              </a:lnSpc>
            </a:pPr>
            <a:endParaRPr lang="zh-CN" altLang="en-US" sz="2400" dirty="0">
              <a:latin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blinds(horizontal)">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组合 7"/>
          <p:cNvGrpSpPr>
            <a:grpSpLocks/>
          </p:cNvGrpSpPr>
          <p:nvPr/>
        </p:nvGrpSpPr>
        <p:grpSpPr bwMode="auto">
          <a:xfrm>
            <a:off x="785786" y="1142984"/>
            <a:ext cx="8262934" cy="4641495"/>
            <a:chOff x="785762" y="1228673"/>
            <a:chExt cx="8262934" cy="4642322"/>
          </a:xfrm>
        </p:grpSpPr>
        <p:sp>
          <p:nvSpPr>
            <p:cNvPr id="1031" name="TextBox 8"/>
            <p:cNvSpPr txBox="1">
              <a:spLocks noChangeArrowheads="1"/>
            </p:cNvSpPr>
            <p:nvPr/>
          </p:nvSpPr>
          <p:spPr bwMode="auto">
            <a:xfrm>
              <a:off x="857200" y="2800589"/>
              <a:ext cx="7634288" cy="1939338"/>
            </a:xfrm>
            <a:prstGeom prst="rect">
              <a:avLst/>
            </a:prstGeom>
            <a:noFill/>
            <a:ln w="9525">
              <a:noFill/>
              <a:miter lim="800000"/>
              <a:headEnd/>
              <a:tailEnd/>
            </a:ln>
          </p:spPr>
          <p:txBody>
            <a:bodyPr>
              <a:spAutoFit/>
            </a:bodyPr>
            <a:lstStyle/>
            <a:p>
              <a:pPr marL="457200" indent="-457200">
                <a:buAutoNum type="arabicPeriod"/>
              </a:pPr>
              <a:r>
                <a:rPr lang="en-US" altLang="zh-CN" sz="2400" dirty="0" smtClean="0">
                  <a:latin typeface="Helvetica"/>
                  <a:ea typeface="楷体_GB2312"/>
                  <a:cs typeface="楷体_GB2312"/>
                </a:rPr>
                <a:t>What are the common structures Americans use to compliment each other? </a:t>
              </a:r>
            </a:p>
            <a:p>
              <a:r>
                <a:rPr lang="en-US" altLang="zh-CN" sz="2400" dirty="0" smtClean="0">
                  <a:latin typeface="Helvetica"/>
                  <a:ea typeface="楷体_GB2312"/>
                  <a:cs typeface="楷体_GB2312"/>
                </a:rPr>
                <a:t>      (a) What a …! (e.g. “What a nice hat!”) </a:t>
              </a:r>
            </a:p>
            <a:p>
              <a:r>
                <a:rPr lang="en-US" altLang="zh-CN" sz="2400" dirty="0" smtClean="0">
                  <a:latin typeface="Helvetica"/>
                  <a:ea typeface="楷体_GB2312"/>
                  <a:cs typeface="楷体_GB2312"/>
                </a:rPr>
                <a:t>      (b) ____________________________________.</a:t>
              </a:r>
            </a:p>
            <a:p>
              <a:r>
                <a:rPr lang="en-US" altLang="zh-CN" sz="2400" dirty="0" smtClean="0">
                  <a:latin typeface="Helvetica"/>
                  <a:ea typeface="楷体_GB2312"/>
                  <a:cs typeface="楷体_GB2312"/>
                </a:rPr>
                <a:t>          (Give one structure and one example) </a:t>
              </a:r>
              <a:endParaRPr lang="zh-CN" altLang="en-US" sz="2400" dirty="0">
                <a:latin typeface="Helvetica"/>
                <a:ea typeface="楷体_GB2312"/>
                <a:cs typeface="楷体_GB2312"/>
              </a:endParaRPr>
            </a:p>
          </p:txBody>
        </p:sp>
        <p:sp>
          <p:nvSpPr>
            <p:cNvPr id="1032" name="TextBox 8"/>
            <p:cNvSpPr txBox="1">
              <a:spLocks noChangeArrowheads="1"/>
            </p:cNvSpPr>
            <p:nvPr/>
          </p:nvSpPr>
          <p:spPr bwMode="auto">
            <a:xfrm>
              <a:off x="785762" y="4301055"/>
              <a:ext cx="8262934" cy="1569940"/>
            </a:xfrm>
            <a:prstGeom prst="rect">
              <a:avLst/>
            </a:prstGeom>
            <a:noFill/>
            <a:ln w="9525">
              <a:noFill/>
              <a:miter lim="800000"/>
              <a:headEnd/>
              <a:tailEnd/>
            </a:ln>
          </p:spPr>
          <p:txBody>
            <a:bodyPr wrap="square">
              <a:spAutoFit/>
            </a:bodyPr>
            <a:lstStyle/>
            <a:p>
              <a:endParaRPr lang="zh-CN" altLang="en-US" sz="2400" dirty="0" smtClean="0"/>
            </a:p>
            <a:p>
              <a:r>
                <a:rPr lang="en-US" altLang="zh-CN" sz="2400" dirty="0" smtClean="0">
                  <a:latin typeface="Helvetica"/>
                  <a:ea typeface="楷体_GB2312"/>
                  <a:cs typeface="楷体_GB2312"/>
                </a:rPr>
                <a:t> 2.  Are there any differences between Chinese and </a:t>
              </a:r>
            </a:p>
            <a:p>
              <a:r>
                <a:rPr lang="en-US" altLang="zh-CN" sz="2400" dirty="0" smtClean="0">
                  <a:latin typeface="Helvetica"/>
                  <a:ea typeface="楷体_GB2312"/>
                  <a:cs typeface="楷体_GB2312"/>
                </a:rPr>
                <a:t>      American cultures in how people compliment each   </a:t>
              </a:r>
            </a:p>
            <a:p>
              <a:r>
                <a:rPr lang="en-US" altLang="zh-CN" sz="2400" dirty="0" smtClean="0">
                  <a:latin typeface="Helvetica"/>
                  <a:ea typeface="楷体_GB2312"/>
                  <a:cs typeface="楷体_GB2312"/>
                </a:rPr>
                <a:t>      other and how they respond to a compliment? </a:t>
              </a:r>
            </a:p>
          </p:txBody>
        </p:sp>
        <p:sp>
          <p:nvSpPr>
            <p:cNvPr id="1033" name="矩形 10"/>
            <p:cNvSpPr>
              <a:spLocks noChangeArrowheads="1"/>
            </p:cNvSpPr>
            <p:nvPr/>
          </p:nvSpPr>
          <p:spPr bwMode="auto">
            <a:xfrm>
              <a:off x="881042" y="1228673"/>
              <a:ext cx="8048652" cy="1200543"/>
            </a:xfrm>
            <a:prstGeom prst="rect">
              <a:avLst/>
            </a:prstGeom>
            <a:noFill/>
            <a:ln w="9525">
              <a:noFill/>
              <a:miter lim="800000"/>
              <a:headEnd/>
              <a:tailEnd/>
            </a:ln>
          </p:spPr>
          <p:txBody>
            <a:bodyPr wrap="square">
              <a:spAutoFit/>
            </a:bodyPr>
            <a:lstStyle/>
            <a:p>
              <a:r>
                <a:rPr lang="en-US" altLang="zh-CN" sz="2400" b="1" dirty="0" smtClean="0">
                  <a:latin typeface="Helvetica"/>
                  <a:ea typeface="Helvetica Neue"/>
                  <a:cs typeface="Helvetica Neue"/>
                </a:rPr>
                <a:t>Listen to a radio program on compliments in American English. Complete the answers to the following questions according to what you hear. </a:t>
              </a:r>
              <a:endParaRPr lang="zh-CN" altLang="en-US" sz="2400" b="1" dirty="0">
                <a:latin typeface="Helvetica"/>
                <a:ea typeface="Helvetica Neue"/>
                <a:cs typeface="Helvetica Neue"/>
              </a:endParaRPr>
            </a:p>
          </p:txBody>
        </p:sp>
      </p:grpSp>
      <p:pic>
        <p:nvPicPr>
          <p:cNvPr id="1030" name="Picture 3" descr="H:\2015年修改\图片7.jpg"/>
          <p:cNvPicPr>
            <a:picLocks noChangeAspect="1" noChangeArrowheads="1"/>
          </p:cNvPicPr>
          <p:nvPr/>
        </p:nvPicPr>
        <p:blipFill>
          <a:blip r:embed="rId4"/>
          <a:srcRect/>
          <a:stretch>
            <a:fillRect/>
          </a:stretch>
        </p:blipFill>
        <p:spPr bwMode="auto">
          <a:xfrm>
            <a:off x="41275" y="0"/>
            <a:ext cx="8736013" cy="1195388"/>
          </a:xfrm>
          <a:prstGeom prst="rect">
            <a:avLst/>
          </a:prstGeom>
          <a:noFill/>
          <a:ln w="9525">
            <a:noFill/>
            <a:miter lim="800000"/>
            <a:headEnd/>
            <a:tailEnd/>
          </a:ln>
        </p:spPr>
      </p:pic>
      <p:pic>
        <p:nvPicPr>
          <p:cNvPr id="7" name="Unit 5 Pre-reading activities.wav">
            <a:hlinkClick r:id="" action="ppaction://media"/>
          </p:cNvPr>
          <p:cNvPicPr>
            <a:picLocks noRot="1" noChangeAspect="1"/>
          </p:cNvPicPr>
          <p:nvPr>
            <a:audioFile r:link="rId1"/>
          </p:nvPr>
        </p:nvPicPr>
        <p:blipFill>
          <a:blip r:embed="rId5"/>
          <a:stretch>
            <a:fillRect/>
          </a:stretch>
        </p:blipFill>
        <p:spPr>
          <a:xfrm>
            <a:off x="1000100" y="240982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70"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214422"/>
            <a:ext cx="703738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may adopt the following expressions.</a:t>
            </a:r>
            <a:endParaRPr lang="zh-CN" altLang="en-US" sz="2600" b="1" i="1" kern="0" dirty="0">
              <a:solidFill>
                <a:schemeClr val="accent6">
                  <a:lumMod val="50000"/>
                </a:schemeClr>
              </a:solidFill>
              <a:latin typeface="+mn-lt"/>
              <a:ea typeface="+mn-ea"/>
            </a:endParaRPr>
          </a:p>
        </p:txBody>
      </p:sp>
      <p:sp>
        <p:nvSpPr>
          <p:cNvPr id="22" name="矩形 21"/>
          <p:cNvSpPr>
            <a:spLocks noChangeArrowheads="1"/>
          </p:cNvSpPr>
          <p:nvPr/>
        </p:nvSpPr>
        <p:spPr bwMode="auto">
          <a:xfrm>
            <a:off x="357158" y="2000240"/>
            <a:ext cx="8447117" cy="5920595"/>
          </a:xfrm>
          <a:prstGeom prst="rect">
            <a:avLst/>
          </a:prstGeom>
          <a:noFill/>
          <a:ln w="9525">
            <a:noFill/>
            <a:miter lim="800000"/>
            <a:headEnd/>
            <a:tailEnd/>
          </a:ln>
        </p:spPr>
        <p:txBody>
          <a:bodyPr wrap="square">
            <a:spAutoFit/>
          </a:bodyPr>
          <a:lstStyle/>
          <a:p>
            <a:endParaRPr lang="en-US" altLang="zh-CN" sz="2400" dirty="0" smtClean="0">
              <a:latin typeface="Helvetica"/>
            </a:endParaRPr>
          </a:p>
          <a:p>
            <a:pPr>
              <a:lnSpc>
                <a:spcPct val="120000"/>
              </a:lnSpc>
            </a:pPr>
            <a:r>
              <a:rPr lang="en-US" altLang="zh-CN" sz="2400" dirty="0" smtClean="0">
                <a:latin typeface="Helvetica"/>
              </a:rPr>
              <a:t>I did not speak English well and had difficulty in …;</a:t>
            </a:r>
            <a:r>
              <a:rPr lang="en-US" altLang="zh-CN" sz="2400" dirty="0" smtClean="0"/>
              <a:t> </a:t>
            </a:r>
          </a:p>
          <a:p>
            <a:pPr>
              <a:lnSpc>
                <a:spcPct val="120000"/>
              </a:lnSpc>
            </a:pPr>
            <a:r>
              <a:rPr lang="en-US" altLang="zh-CN" sz="2400" dirty="0" smtClean="0"/>
              <a:t>Why bother with such …?</a:t>
            </a:r>
          </a:p>
          <a:p>
            <a:pPr>
              <a:lnSpc>
                <a:spcPct val="120000"/>
              </a:lnSpc>
            </a:pPr>
            <a:r>
              <a:rPr lang="en-US" altLang="zh-CN" sz="2400" dirty="0" smtClean="0">
                <a:latin typeface="Helvetica"/>
              </a:rPr>
              <a:t>As it turned out, I had the most frustrating experience;</a:t>
            </a:r>
            <a:r>
              <a:rPr lang="en-US" altLang="zh-CN" sz="2400" dirty="0" smtClean="0"/>
              <a:t> </a:t>
            </a:r>
          </a:p>
          <a:p>
            <a:pPr>
              <a:lnSpc>
                <a:spcPct val="120000"/>
              </a:lnSpc>
            </a:pPr>
            <a:r>
              <a:rPr lang="en-US" altLang="zh-CN" sz="2400" dirty="0" smtClean="0">
                <a:latin typeface="Helvetica"/>
              </a:rPr>
              <a:t>I read an article in … on …, where the author mentioned that …;</a:t>
            </a:r>
          </a:p>
          <a:p>
            <a:pPr>
              <a:lnSpc>
                <a:spcPct val="120000"/>
              </a:lnSpc>
            </a:pPr>
            <a:r>
              <a:rPr lang="en-US" altLang="zh-CN" sz="2400" dirty="0" smtClean="0">
                <a:latin typeface="Helvetica"/>
              </a:rPr>
              <a:t>As sb. knows, there is a special kind of double bind attached to </a:t>
            </a:r>
            <a:r>
              <a:rPr lang="en-US" altLang="zh-CN" sz="2400" dirty="0" err="1" smtClean="0">
                <a:latin typeface="Helvetica"/>
              </a:rPr>
              <a:t>sth</a:t>
            </a:r>
            <a:r>
              <a:rPr lang="en-US" altLang="zh-CN" sz="2400" dirty="0" smtClean="0">
                <a:latin typeface="Helvetica"/>
              </a:rPr>
              <a:t>.</a:t>
            </a:r>
            <a:endParaRPr lang="en-US" altLang="zh-CN" sz="2400" dirty="0" smtClean="0"/>
          </a:p>
          <a:p>
            <a:pPr>
              <a:lnSpc>
                <a:spcPct val="120000"/>
              </a:lnSpc>
            </a:pPr>
            <a:r>
              <a:rPr lang="en-US" altLang="zh-CN" sz="2400" dirty="0" smtClean="0">
                <a:latin typeface="Helvetica"/>
              </a:rPr>
              <a:t>Tears formed in my eyes as I thought I would….;</a:t>
            </a:r>
            <a:r>
              <a:rPr lang="en-US" altLang="zh-CN" sz="2400" dirty="0" smtClean="0"/>
              <a:t> </a:t>
            </a:r>
          </a:p>
          <a:p>
            <a:endParaRPr lang="en-US" altLang="zh-CN" sz="2400" dirty="0" smtClean="0">
              <a:latin typeface="Helvetica"/>
            </a:endParaRPr>
          </a:p>
          <a:p>
            <a:endParaRPr lang="en-US" altLang="zh-CN" sz="2400" dirty="0" smtClean="0">
              <a:latin typeface="Helvetica"/>
            </a:endParaRPr>
          </a:p>
          <a:p>
            <a:endParaRPr lang="en-US" altLang="zh-CN" sz="2400" dirty="0" smtClean="0">
              <a:latin typeface="Helvetica"/>
            </a:endParaRPr>
          </a:p>
          <a:p>
            <a:endParaRPr lang="en-US" altLang="zh-CN" sz="2400" dirty="0" smtClean="0">
              <a:latin typeface="Helvetica"/>
            </a:endParaRPr>
          </a:p>
          <a:p>
            <a:pPr>
              <a:lnSpc>
                <a:spcPts val="3400"/>
              </a:lnSpc>
            </a:pPr>
            <a:r>
              <a:rPr lang="en-US" altLang="zh-CN" sz="2400" dirty="0" smtClean="0">
                <a:latin typeface="Helvetica"/>
              </a:rPr>
              <a:t> </a:t>
            </a:r>
            <a:endParaRPr lang="zh-CN" altLang="en-US" sz="2400" dirty="0" smtClean="0">
              <a:latin typeface="Helvetica"/>
            </a:endParaRPr>
          </a:p>
        </p:txBody>
      </p:sp>
      <p:sp>
        <p:nvSpPr>
          <p:cNvPr id="17" name="圆角矩形 16"/>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3431"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3433" name="组合 7"/>
          <p:cNvGrpSpPr>
            <a:grpSpLocks/>
          </p:cNvGrpSpPr>
          <p:nvPr/>
        </p:nvGrpSpPr>
        <p:grpSpPr bwMode="auto">
          <a:xfrm>
            <a:off x="-3175" y="61913"/>
            <a:ext cx="3779838" cy="1152525"/>
            <a:chOff x="-3175" y="61913"/>
            <a:chExt cx="3779838" cy="1152525"/>
          </a:xfrm>
        </p:grpSpPr>
        <p:pic>
          <p:nvPicPr>
            <p:cNvPr id="103435" name="Picture 2"/>
            <p:cNvPicPr>
              <a:picLocks noChangeAspect="1" noChangeArrowheads="1"/>
            </p:cNvPicPr>
            <p:nvPr/>
          </p:nvPicPr>
          <p:blipFill>
            <a:blip r:embed="rId5"/>
            <a:srcRect/>
            <a:stretch>
              <a:fillRect/>
            </a:stretch>
          </p:blipFill>
          <p:spPr bwMode="auto">
            <a:xfrm>
              <a:off x="-3175" y="61913"/>
              <a:ext cx="3779838" cy="1152525"/>
            </a:xfrm>
            <a:prstGeom prst="rect">
              <a:avLst/>
            </a:prstGeom>
            <a:noFill/>
            <a:ln w="9525">
              <a:noFill/>
              <a:miter lim="800000"/>
              <a:headEnd/>
              <a:tailEnd/>
            </a:ln>
          </p:spPr>
        </p:pic>
        <p:sp>
          <p:nvSpPr>
            <p:cNvPr id="10" name="TextBox 9"/>
            <p:cNvSpPr txBox="1"/>
            <p:nvPr/>
          </p:nvSpPr>
          <p:spPr>
            <a:xfrm>
              <a:off x="196850" y="6000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Essay Writing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03434" name="TextBox 11"/>
          <p:cNvSpPr txBox="1">
            <a:spLocks noChangeArrowheads="1"/>
          </p:cNvSpPr>
          <p:nvPr/>
        </p:nvSpPr>
        <p:spPr bwMode="auto">
          <a:xfrm>
            <a:off x="4384675" y="500063"/>
            <a:ext cx="1544638" cy="523875"/>
          </a:xfrm>
          <a:prstGeom prst="rect">
            <a:avLst/>
          </a:prstGeom>
          <a:noFill/>
          <a:ln w="9525">
            <a:noFill/>
            <a:miter lim="800000"/>
            <a:headEnd/>
            <a:tailEnd/>
          </a:ln>
        </p:spPr>
        <p:txBody>
          <a:bodyPr>
            <a:spAutoFit/>
          </a:bodyPr>
          <a:lstStyle/>
          <a:p>
            <a:r>
              <a:rPr lang="en-US" altLang="zh-CN" sz="2800" b="1">
                <a:solidFill>
                  <a:srgbClr val="FF6600"/>
                </a:solidFill>
                <a:latin typeface="Helvetica"/>
                <a:ea typeface="楷体_GB2312"/>
                <a:cs typeface="楷体_GB2312"/>
              </a:rPr>
              <a:t>Writing </a:t>
            </a:r>
            <a:endParaRPr lang="zh-CN" altLang="en-US" sz="2800" b="1">
              <a:solidFill>
                <a:srgbClr val="FF6600"/>
              </a:solidFill>
              <a:latin typeface="Helvetica"/>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38" y="2428868"/>
            <a:ext cx="5500687" cy="267765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457200" indent="-457200" algn="ctr" eaLnBrk="0" fontAlgn="auto" hangingPunct="0">
              <a:lnSpc>
                <a:spcPct val="120000"/>
              </a:lnSpc>
              <a:spcBef>
                <a:spcPts val="0"/>
              </a:spcBef>
              <a:spcAft>
                <a:spcPts val="0"/>
              </a:spcAft>
              <a:defRPr/>
            </a:pPr>
            <a:r>
              <a:rPr lang="en-US" altLang="zh-CN" sz="2800" b="1" dirty="0">
                <a:solidFill>
                  <a:srgbClr val="FF6600"/>
                </a:solidFill>
                <a:latin typeface="Helvetica" pitchFamily="34" charset="0"/>
                <a:ea typeface="Cambria Math" pitchFamily="18" charset="0"/>
                <a:cs typeface="Arial" pitchFamily="34" charset="0"/>
              </a:rPr>
              <a:t>    Translate </a:t>
            </a:r>
            <a:r>
              <a:rPr lang="en-US" altLang="zh-CN" sz="2800" b="1" dirty="0" smtClean="0">
                <a:solidFill>
                  <a:srgbClr val="FF6600"/>
                </a:solidFill>
                <a:latin typeface="Helvetica" pitchFamily="34" charset="0"/>
                <a:ea typeface="Cambria Math" pitchFamily="18" charset="0"/>
                <a:cs typeface="Arial" pitchFamily="34" charset="0"/>
              </a:rPr>
              <a:t>several paragraphs </a:t>
            </a:r>
            <a:r>
              <a:rPr lang="en-US" altLang="zh-CN" sz="2800" b="1" dirty="0">
                <a:solidFill>
                  <a:srgbClr val="FF6600"/>
                </a:solidFill>
                <a:latin typeface="Helvetica" pitchFamily="34" charset="0"/>
                <a:ea typeface="Cambria Math" pitchFamily="18" charset="0"/>
                <a:cs typeface="Arial" pitchFamily="34" charset="0"/>
              </a:rPr>
              <a:t>based on a summary of the text by using the expressions from the text.</a:t>
            </a:r>
          </a:p>
        </p:txBody>
      </p:sp>
      <p:pic>
        <p:nvPicPr>
          <p:cNvPr id="104453" name="Picture 2" descr="H:\2015年修改\图片21.jpg"/>
          <p:cNvPicPr>
            <a:picLocks noChangeAspect="1" noChangeArrowheads="1"/>
          </p:cNvPicPr>
          <p:nvPr/>
        </p:nvPicPr>
        <p:blipFill>
          <a:blip r:embed="rId3"/>
          <a:srcRect/>
          <a:stretch>
            <a:fillRect/>
          </a:stretch>
        </p:blipFill>
        <p:spPr bwMode="auto">
          <a:xfrm>
            <a:off x="0" y="0"/>
            <a:ext cx="4949825" cy="1163638"/>
          </a:xfrm>
          <a:prstGeom prst="rect">
            <a:avLst/>
          </a:prstGeom>
          <a:noFill/>
          <a:ln w="9525">
            <a:noFill/>
            <a:miter lim="800000"/>
            <a:headEnd/>
            <a:tailEnd/>
          </a:ln>
        </p:spPr>
      </p:pic>
      <p:pic>
        <p:nvPicPr>
          <p:cNvPr id="56322" name="Picture 2" descr="C:\Users\diaorc\Desktop\Unit 5 Section A\U5图\8021229430_M.jpg"/>
          <p:cNvPicPr>
            <a:picLocks noChangeAspect="1" noChangeArrowheads="1"/>
          </p:cNvPicPr>
          <p:nvPr/>
        </p:nvPicPr>
        <p:blipFill>
          <a:blip r:embed="rId4" cstate="print"/>
          <a:srcRect/>
          <a:stretch>
            <a:fillRect/>
          </a:stretch>
        </p:blipFill>
        <p:spPr bwMode="auto">
          <a:xfrm>
            <a:off x="5786446" y="1219635"/>
            <a:ext cx="3009890" cy="4495381"/>
          </a:xfrm>
          <a:prstGeom prst="rect">
            <a:avLst/>
          </a:prstGeom>
          <a:noFill/>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3"/>
          <a:srcRect/>
          <a:stretch>
            <a:fillRect/>
          </a:stretch>
        </p:blipFill>
        <p:spPr bwMode="auto">
          <a:xfrm>
            <a:off x="71469" y="1085890"/>
            <a:ext cx="9001125" cy="5200630"/>
          </a:xfrm>
          <a:prstGeom prst="rect">
            <a:avLst/>
          </a:prstGeom>
          <a:noFill/>
          <a:ln w="9525">
            <a:noFill/>
            <a:miter lim="800000"/>
            <a:headEnd/>
            <a:tailEnd/>
          </a:ln>
        </p:spPr>
      </p:pic>
      <p:sp>
        <p:nvSpPr>
          <p:cNvPr id="105475" name="TextBox 18"/>
          <p:cNvSpPr txBox="1">
            <a:spLocks noChangeArrowheads="1"/>
          </p:cNvSpPr>
          <p:nvPr/>
        </p:nvSpPr>
        <p:spPr bwMode="auto">
          <a:xfrm>
            <a:off x="409574" y="1500174"/>
            <a:ext cx="4930800" cy="6407908"/>
          </a:xfrm>
          <a:prstGeom prst="rect">
            <a:avLst/>
          </a:prstGeom>
          <a:noFill/>
          <a:ln w="9525">
            <a:noFill/>
            <a:miter lim="800000"/>
            <a:headEnd/>
            <a:tailEnd/>
          </a:ln>
        </p:spPr>
        <p:txBody>
          <a:bodyPr wrap="square">
            <a:spAutoFit/>
          </a:bodyPr>
          <a:lstStyle/>
          <a:p>
            <a:pPr indent="133350" algn="just" eaLnBrk="0" hangingPunct="0">
              <a:lnSpc>
                <a:spcPct val="120000"/>
              </a:lnSpc>
            </a:pPr>
            <a:r>
              <a:rPr lang="zh-CN" altLang="en-US" sz="2400" dirty="0" smtClean="0">
                <a:latin typeface="华文楷体" pitchFamily="2" charset="-122"/>
                <a:ea typeface="华文楷体" pitchFamily="2" charset="-122"/>
                <a:cs typeface="Arial" pitchFamily="34" charset="0"/>
              </a:rPr>
              <a:t>    有一次，在用餐时，我母亲私下悄悄地对我说：“嫂嫂想做个彬彬有礼的客人，但是</a:t>
            </a:r>
            <a:r>
              <a:rPr lang="zh-CN" altLang="en-US" sz="2400" b="1" dirty="0" smtClean="0">
                <a:solidFill>
                  <a:srgbClr val="FF6600"/>
                </a:solidFill>
                <a:latin typeface="华文楷体" pitchFamily="2" charset="-122"/>
                <a:ea typeface="华文楷体" pitchFamily="2" charset="-122"/>
                <a:cs typeface="Arial" pitchFamily="34" charset="0"/>
              </a:rPr>
              <a:t>装得</a:t>
            </a:r>
            <a:r>
              <a:rPr lang="zh-CN" altLang="en-US" sz="2400" dirty="0" smtClean="0">
                <a:latin typeface="华文楷体" pitchFamily="2" charset="-122"/>
                <a:ea typeface="华文楷体" pitchFamily="2" charset="-122"/>
                <a:cs typeface="Arial" pitchFamily="34" charset="0"/>
              </a:rPr>
              <a:t>太厉害了！何必</a:t>
            </a:r>
            <a:r>
              <a:rPr lang="zh-CN" altLang="en-US" sz="2400" b="1" dirty="0" smtClean="0">
                <a:solidFill>
                  <a:srgbClr val="FF6600"/>
                </a:solidFill>
                <a:latin typeface="华文楷体" pitchFamily="2" charset="-122"/>
                <a:ea typeface="华文楷体" pitchFamily="2" charset="-122"/>
                <a:cs typeface="Arial" pitchFamily="34" charset="0"/>
              </a:rPr>
              <a:t>费劲</a:t>
            </a:r>
            <a:r>
              <a:rPr lang="zh-CN" altLang="en-US" sz="2400" dirty="0" smtClean="0">
                <a:latin typeface="华文楷体" pitchFamily="2" charset="-122"/>
                <a:ea typeface="华文楷体" pitchFamily="2" charset="-122"/>
                <a:cs typeface="Arial" pitchFamily="34" charset="0"/>
              </a:rPr>
              <a:t>讲究形式上的客套呢？到最后她还是什么都要。”我母亲已经不耐烦老一套的禁忌和</a:t>
            </a:r>
            <a:r>
              <a:rPr lang="zh-CN" altLang="en-US" sz="2400" b="1" dirty="0" smtClean="0">
                <a:solidFill>
                  <a:srgbClr val="FF6600"/>
                </a:solidFill>
                <a:latin typeface="华文楷体" pitchFamily="2" charset="-122"/>
                <a:ea typeface="华文楷体" pitchFamily="2" charset="-122"/>
                <a:cs typeface="Arial" pitchFamily="34" charset="0"/>
              </a:rPr>
              <a:t>礼数</a:t>
            </a:r>
            <a:r>
              <a:rPr lang="zh-CN" altLang="en-US" sz="2400" dirty="0" smtClean="0">
                <a:latin typeface="华文楷体" pitchFamily="2" charset="-122"/>
                <a:ea typeface="华文楷体" pitchFamily="2" charset="-122"/>
                <a:cs typeface="Arial" pitchFamily="34" charset="0"/>
              </a:rPr>
              <a:t>了。</a:t>
            </a:r>
            <a:endParaRPr lang="en-US" altLang="zh-CN" sz="2400" dirty="0" smtClean="0">
              <a:latin typeface="华文楷体" pitchFamily="2" charset="-122"/>
              <a:ea typeface="华文楷体" pitchFamily="2" charset="-122"/>
              <a:cs typeface="Arial" pitchFamily="34" charset="0"/>
            </a:endParaRPr>
          </a:p>
          <a:p>
            <a:pPr>
              <a:lnSpc>
                <a:spcPct val="120000"/>
              </a:lnSpc>
            </a:pPr>
            <a:r>
              <a:rPr lang="zh-CN" altLang="en-US" sz="2400" dirty="0" smtClean="0">
                <a:latin typeface="华文楷体" pitchFamily="2" charset="-122"/>
                <a:ea typeface="华文楷体" pitchFamily="2" charset="-122"/>
                <a:cs typeface="Arial" pitchFamily="34" charset="0"/>
              </a:rPr>
              <a:t>      我在</a:t>
            </a:r>
            <a:r>
              <a:rPr lang="en-US" altLang="zh-CN" sz="2400" dirty="0" smtClean="0">
                <a:latin typeface="华文楷体" pitchFamily="2" charset="-122"/>
                <a:ea typeface="华文楷体" pitchFamily="2" charset="-122"/>
                <a:cs typeface="Arial" pitchFamily="34" charset="0"/>
              </a:rPr>
              <a:t>《</a:t>
            </a:r>
            <a:r>
              <a:rPr lang="zh-CN" altLang="en-US" sz="2400" dirty="0" smtClean="0">
                <a:latin typeface="华文楷体" pitchFamily="2" charset="-122"/>
                <a:ea typeface="华文楷体" pitchFamily="2" charset="-122"/>
                <a:cs typeface="Arial" pitchFamily="34" charset="0"/>
              </a:rPr>
              <a:t>纽约时报杂志</a:t>
            </a:r>
            <a:r>
              <a:rPr lang="en-US" altLang="zh-CN" sz="2400" dirty="0" smtClean="0">
                <a:latin typeface="华文楷体" pitchFamily="2" charset="-122"/>
                <a:ea typeface="华文楷体" pitchFamily="2" charset="-122"/>
                <a:cs typeface="Arial" pitchFamily="34" charset="0"/>
              </a:rPr>
              <a:t>》</a:t>
            </a:r>
            <a:r>
              <a:rPr lang="zh-CN" altLang="en-US" sz="2400" dirty="0" smtClean="0">
                <a:latin typeface="华文楷体" pitchFamily="2" charset="-122"/>
                <a:ea typeface="华文楷体" pitchFamily="2" charset="-122"/>
                <a:cs typeface="Arial" pitchFamily="34" charset="0"/>
              </a:rPr>
              <a:t>上读到过一篇文章。作者在文章中提到，中国语言与文化</a:t>
            </a:r>
            <a:r>
              <a:rPr lang="zh-CN" altLang="en-US" sz="2400" b="1" dirty="0" smtClean="0">
                <a:solidFill>
                  <a:srgbClr val="FF6600"/>
                </a:solidFill>
                <a:latin typeface="华文楷体" pitchFamily="2" charset="-122"/>
                <a:ea typeface="华文楷体" pitchFamily="2" charset="-122"/>
                <a:cs typeface="Arial" pitchFamily="34" charset="0"/>
              </a:rPr>
              <a:t>错综交织</a:t>
            </a:r>
            <a:r>
              <a:rPr lang="zh-CN" altLang="en-US" sz="2400" dirty="0" smtClean="0">
                <a:latin typeface="华文楷体" pitchFamily="2" charset="-122"/>
                <a:ea typeface="华文楷体" pitchFamily="2" charset="-122"/>
                <a:cs typeface="Arial" pitchFamily="34" charset="0"/>
              </a:rPr>
              <a:t>，使中文十分委婉和客套。中国人是如此</a:t>
            </a:r>
          </a:p>
          <a:p>
            <a:r>
              <a:rPr lang="en-US" sz="2400" dirty="0" smtClean="0"/>
              <a:t> </a:t>
            </a:r>
            <a:endParaRPr lang="zh-CN" altLang="en-US" sz="2400" dirty="0" smtClean="0"/>
          </a:p>
          <a:p>
            <a:pPr indent="133350" algn="just" eaLnBrk="0" hangingPunct="0">
              <a:lnSpc>
                <a:spcPct val="130000"/>
              </a:lnSpc>
            </a:pPr>
            <a:endParaRPr lang="en-US" altLang="zh-CN" sz="2400" dirty="0" smtClean="0">
              <a:latin typeface="华文楷体" pitchFamily="2" charset="-122"/>
              <a:ea typeface="华文楷体" pitchFamily="2" charset="-122"/>
              <a:cs typeface="Arial" pitchFamily="34" charset="0"/>
            </a:endParaRPr>
          </a:p>
          <a:p>
            <a:pPr indent="133350" algn="just" eaLnBrk="0" hangingPunct="0">
              <a:lnSpc>
                <a:spcPct val="130000"/>
              </a:lnSpc>
            </a:pPr>
            <a:r>
              <a:rPr lang="en-US" altLang="zh-CN" sz="2400" dirty="0" smtClean="0">
                <a:latin typeface="华文楷体" pitchFamily="2" charset="-122"/>
                <a:ea typeface="华文楷体" pitchFamily="2" charset="-122"/>
                <a:cs typeface="Arial" pitchFamily="34" charset="0"/>
              </a:rPr>
              <a:t>     </a:t>
            </a:r>
            <a:endParaRPr lang="zh-CN" altLang="en-US" sz="2400" dirty="0" smtClean="0">
              <a:latin typeface="华文楷体" pitchFamily="2" charset="-122"/>
              <a:ea typeface="华文楷体" pitchFamily="2" charset="-122"/>
              <a:cs typeface="Arial" pitchFamily="34" charset="0"/>
            </a:endParaRPr>
          </a:p>
          <a:p>
            <a:pPr indent="133350" algn="just" eaLnBrk="0" hangingPunct="0">
              <a:lnSpc>
                <a:spcPct val="150000"/>
              </a:lnSpc>
            </a:pPr>
            <a:endParaRPr lang="zh-CN" altLang="en-US" sz="2400" dirty="0">
              <a:latin typeface="华文楷体" pitchFamily="2" charset="-122"/>
              <a:ea typeface="华文楷体" pitchFamily="2" charset="-122"/>
              <a:cs typeface="Arial" pitchFamily="34" charset="0"/>
            </a:endParaRPr>
          </a:p>
        </p:txBody>
      </p:sp>
      <p:sp>
        <p:nvSpPr>
          <p:cNvPr id="13" name="线形标注 2(带强调线) 12"/>
          <p:cNvSpPr/>
          <p:nvPr/>
        </p:nvSpPr>
        <p:spPr>
          <a:xfrm rot="10800000">
            <a:off x="3143241" y="2857496"/>
            <a:ext cx="428628" cy="71443"/>
          </a:xfrm>
          <a:prstGeom prst="accentCallout2">
            <a:avLst>
              <a:gd name="adj1" fmla="val -33519"/>
              <a:gd name="adj2" fmla="val 56202"/>
              <a:gd name="adj3" fmla="val 71019"/>
              <a:gd name="adj4" fmla="val 59451"/>
              <a:gd name="adj5" fmla="val 954364"/>
              <a:gd name="adj6" fmla="val -62233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1285852" y="3286124"/>
            <a:ext cx="500066" cy="46038"/>
          </a:xfrm>
          <a:prstGeom prst="accentCallout2">
            <a:avLst>
              <a:gd name="adj1" fmla="val 123285"/>
              <a:gd name="adj2" fmla="val 44852"/>
              <a:gd name="adj3" fmla="val 18750"/>
              <a:gd name="adj4" fmla="val 41837"/>
              <a:gd name="adj5" fmla="val -74132"/>
              <a:gd name="adj6" fmla="val -73434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19"/>
          <p:cNvSpPr txBox="1">
            <a:spLocks noChangeArrowheads="1"/>
          </p:cNvSpPr>
          <p:nvPr/>
        </p:nvSpPr>
        <p:spPr bwMode="auto">
          <a:xfrm>
            <a:off x="5541985" y="1855105"/>
            <a:ext cx="1601783" cy="430887"/>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pretend to </a:t>
            </a:r>
            <a:endParaRPr lang="zh-CN" altLang="en-US" sz="2200" b="1" dirty="0" smtClean="0">
              <a:solidFill>
                <a:srgbClr val="FF6600"/>
              </a:solidFill>
              <a:latin typeface="Calibri" pitchFamily="34" charset="0"/>
            </a:endParaRPr>
          </a:p>
        </p:txBody>
      </p:sp>
      <p:sp>
        <p:nvSpPr>
          <p:cNvPr id="21" name="TextBox 20"/>
          <p:cNvSpPr txBox="1">
            <a:spLocks noChangeArrowheads="1"/>
          </p:cNvSpPr>
          <p:nvPr/>
        </p:nvSpPr>
        <p:spPr bwMode="auto">
          <a:xfrm>
            <a:off x="5483250" y="3000372"/>
            <a:ext cx="1660518" cy="754053"/>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bother with</a:t>
            </a:r>
            <a:endParaRPr lang="zh-CN" altLang="en-US" sz="2200" b="1" dirty="0" smtClean="0">
              <a:solidFill>
                <a:srgbClr val="FF6600"/>
              </a:solidFill>
              <a:latin typeface="Calibri" pitchFamily="34" charset="0"/>
            </a:endParaRPr>
          </a:p>
          <a:p>
            <a:endParaRPr lang="zh-CN" altLang="en-US" sz="2100" b="1" dirty="0">
              <a:solidFill>
                <a:srgbClr val="FF6600"/>
              </a:solidFill>
              <a:latin typeface="Calibri" pitchFamily="34" charset="0"/>
            </a:endParaRPr>
          </a:p>
        </p:txBody>
      </p:sp>
      <p:sp>
        <p:nvSpPr>
          <p:cNvPr id="24" name="右箭头 23">
            <a:hlinkClick r:id="" action="ppaction://hlinkshowjump?jump=nextslide"/>
          </p:cNvPr>
          <p:cNvSpPr/>
          <p:nvPr/>
        </p:nvSpPr>
        <p:spPr>
          <a:xfrm>
            <a:off x="2986114" y="6000768"/>
            <a:ext cx="1800200" cy="648072"/>
          </a:xfrm>
          <a:prstGeom prst="rightArrow">
            <a:avLst>
              <a:gd name="adj1" fmla="val 50000"/>
              <a:gd name="adj2" fmla="val 50000"/>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5488" name="Picture 2" descr="H:\2015年修改\图片21.jpg"/>
          <p:cNvPicPr>
            <a:picLocks noChangeAspect="1" noChangeArrowheads="1"/>
          </p:cNvPicPr>
          <p:nvPr/>
        </p:nvPicPr>
        <p:blipFill>
          <a:blip r:embed="rId4"/>
          <a:srcRect/>
          <a:stretch>
            <a:fillRect/>
          </a:stretch>
        </p:blipFill>
        <p:spPr bwMode="auto">
          <a:xfrm>
            <a:off x="0" y="0"/>
            <a:ext cx="4949825" cy="1163638"/>
          </a:xfrm>
          <a:prstGeom prst="rect">
            <a:avLst/>
          </a:prstGeom>
          <a:noFill/>
          <a:ln w="9525">
            <a:noFill/>
            <a:miter lim="800000"/>
            <a:headEnd/>
            <a:tailEnd/>
          </a:ln>
        </p:spPr>
      </p:pic>
      <p:sp>
        <p:nvSpPr>
          <p:cNvPr id="16" name="线形标注 2(带强调线) 15"/>
          <p:cNvSpPr/>
          <p:nvPr/>
        </p:nvSpPr>
        <p:spPr>
          <a:xfrm rot="10800000" flipV="1">
            <a:off x="4000494" y="4168779"/>
            <a:ext cx="642944" cy="46038"/>
          </a:xfrm>
          <a:prstGeom prst="accentCallout2">
            <a:avLst>
              <a:gd name="adj1" fmla="val 123285"/>
              <a:gd name="adj2" fmla="val 44852"/>
              <a:gd name="adj3" fmla="val 73922"/>
              <a:gd name="adj4" fmla="val 1837"/>
              <a:gd name="adj5" fmla="val 36211"/>
              <a:gd name="adj6" fmla="val -12780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483250" y="3960831"/>
            <a:ext cx="1660518" cy="754053"/>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courtesies</a:t>
            </a:r>
            <a:endParaRPr lang="zh-CN" altLang="en-US" sz="2200" b="1" dirty="0" smtClean="0">
              <a:solidFill>
                <a:srgbClr val="FF6600"/>
              </a:solidFill>
              <a:latin typeface="Calibri" pitchFamily="34" charset="0"/>
            </a:endParaRPr>
          </a:p>
          <a:p>
            <a:endParaRPr lang="zh-CN" altLang="en-US" sz="2100" b="1" dirty="0">
              <a:solidFill>
                <a:srgbClr val="FF6600"/>
              </a:solidFill>
              <a:latin typeface="Calibri" pitchFamily="34" charset="0"/>
            </a:endParaRPr>
          </a:p>
        </p:txBody>
      </p:sp>
      <p:sp>
        <p:nvSpPr>
          <p:cNvPr id="19" name="线形标注 2(带强调线) 18"/>
          <p:cNvSpPr/>
          <p:nvPr/>
        </p:nvSpPr>
        <p:spPr>
          <a:xfrm rot="10800000">
            <a:off x="2571734" y="5500700"/>
            <a:ext cx="1071572" cy="45719"/>
          </a:xfrm>
          <a:prstGeom prst="accentCallout2">
            <a:avLst>
              <a:gd name="adj1" fmla="val 70653"/>
              <a:gd name="adj2" fmla="val 112220"/>
              <a:gd name="adj3" fmla="val 73922"/>
              <a:gd name="adj4" fmla="val -95472"/>
              <a:gd name="adj5" fmla="val 784377"/>
              <a:gd name="adj6" fmla="val -15250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TextBox 21"/>
          <p:cNvSpPr txBox="1">
            <a:spLocks noChangeArrowheads="1"/>
          </p:cNvSpPr>
          <p:nvPr/>
        </p:nvSpPr>
        <p:spPr bwMode="auto">
          <a:xfrm>
            <a:off x="5357818" y="4802699"/>
            <a:ext cx="1785950" cy="769441"/>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interwoven configuration</a:t>
            </a:r>
            <a:endParaRPr lang="zh-CN" altLang="en-US" sz="2200" b="1" dirty="0">
              <a:solidFill>
                <a:srgbClr val="FF66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0" grpId="0"/>
      <p:bldP spid="21" grpId="0"/>
      <p:bldP spid="16" grpId="0" animBg="1"/>
      <p:bldP spid="18" grpId="0"/>
      <p:bldP spid="19" grpId="0" animBg="1"/>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3"/>
          <a:srcRect/>
          <a:stretch>
            <a:fillRect/>
          </a:stretch>
        </p:blipFill>
        <p:spPr bwMode="auto">
          <a:xfrm>
            <a:off x="0" y="1000108"/>
            <a:ext cx="9144000" cy="5181617"/>
          </a:xfrm>
          <a:prstGeom prst="rect">
            <a:avLst/>
          </a:prstGeom>
          <a:noFill/>
          <a:ln w="9525">
            <a:noFill/>
            <a:miter lim="800000"/>
            <a:headEnd/>
            <a:tailEnd/>
          </a:ln>
        </p:spPr>
      </p:pic>
      <p:sp>
        <p:nvSpPr>
          <p:cNvPr id="106499" name="TextBox 18"/>
          <p:cNvSpPr txBox="1">
            <a:spLocks noChangeArrowheads="1"/>
          </p:cNvSpPr>
          <p:nvPr/>
        </p:nvSpPr>
        <p:spPr bwMode="auto">
          <a:xfrm>
            <a:off x="142844" y="1658969"/>
            <a:ext cx="5500726" cy="4056047"/>
          </a:xfrm>
          <a:prstGeom prst="rect">
            <a:avLst/>
          </a:prstGeom>
          <a:noFill/>
          <a:ln w="9525">
            <a:noFill/>
            <a:miter lim="800000"/>
            <a:headEnd/>
            <a:tailEnd/>
          </a:ln>
        </p:spPr>
        <p:txBody>
          <a:bodyPr wrap="square">
            <a:spAutoFit/>
          </a:bodyPr>
          <a:lstStyle/>
          <a:p>
            <a:pPr eaLnBrk="0" hangingPunct="0">
              <a:lnSpc>
                <a:spcPct val="120000"/>
              </a:lnSpc>
            </a:pPr>
            <a:r>
              <a:rPr lang="zh-CN" altLang="en-US" sz="2400" dirty="0" smtClean="0">
                <a:latin typeface="华文楷体" pitchFamily="2" charset="-122"/>
                <a:ea typeface="华文楷体" pitchFamily="2" charset="-122"/>
                <a:cs typeface="Arial" pitchFamily="34" charset="0"/>
              </a:rPr>
              <a:t>“</a:t>
            </a:r>
            <a:r>
              <a:rPr lang="zh-CN" altLang="en-US" sz="2400" b="1" dirty="0" smtClean="0">
                <a:solidFill>
                  <a:srgbClr val="FF6600"/>
                </a:solidFill>
                <a:latin typeface="华文楷体" pitchFamily="2" charset="-122"/>
                <a:ea typeface="华文楷体" pitchFamily="2" charset="-122"/>
                <a:cs typeface="Arial" pitchFamily="34" charset="0"/>
              </a:rPr>
              <a:t>谨慎和谦虚</a:t>
            </a:r>
            <a:r>
              <a:rPr lang="zh-CN" altLang="en-US" sz="2400" dirty="0" smtClean="0">
                <a:latin typeface="华文楷体" pitchFamily="2" charset="-122"/>
                <a:ea typeface="华文楷体" pitchFamily="2" charset="-122"/>
                <a:cs typeface="Arial" pitchFamily="34" charset="0"/>
              </a:rPr>
              <a:t>”，以至于他们都没有词语来表达“是”和“不是”。仔细想想自己的成长过程，我发现，我从小到大所接触到的中文并不是什么特别谨慎的语言，也不存在</a:t>
            </a:r>
            <a:r>
              <a:rPr lang="zh-CN" altLang="en-US" sz="2400" b="1" dirty="0" smtClean="0">
                <a:solidFill>
                  <a:srgbClr val="FF6600"/>
                </a:solidFill>
                <a:latin typeface="华文楷体" pitchFamily="2" charset="-122"/>
                <a:ea typeface="华文楷体" pitchFamily="2" charset="-122"/>
                <a:cs typeface="Arial" pitchFamily="34" charset="0"/>
              </a:rPr>
              <a:t>出于</a:t>
            </a:r>
            <a:r>
              <a:rPr lang="zh-CN" altLang="en-US" sz="2400" dirty="0" smtClean="0">
                <a:latin typeface="华文楷体" pitchFamily="2" charset="-122"/>
                <a:ea typeface="华文楷体" pitchFamily="2" charset="-122"/>
                <a:cs typeface="Arial" pitchFamily="34" charset="0"/>
              </a:rPr>
              <a:t>客气而对所说的话进行仔细检查的现象。由于一直同时听着中英文两种语言，故而我对它们之间的任何对比总是</a:t>
            </a:r>
            <a:r>
              <a:rPr lang="zh-CN" altLang="en-US" sz="2400" b="1" dirty="0" smtClean="0">
                <a:solidFill>
                  <a:srgbClr val="FF6600"/>
                </a:solidFill>
                <a:latin typeface="华文楷体" pitchFamily="2" charset="-122"/>
                <a:ea typeface="华文楷体" pitchFamily="2" charset="-122"/>
                <a:cs typeface="Arial" pitchFamily="34" charset="0"/>
              </a:rPr>
              <a:t>心存怀疑</a:t>
            </a:r>
            <a:r>
              <a:rPr lang="zh-CN" altLang="en-US" sz="2400" dirty="0" smtClean="0">
                <a:latin typeface="华文楷体" pitchFamily="2" charset="-122"/>
                <a:ea typeface="华文楷体" pitchFamily="2" charset="-122"/>
                <a:cs typeface="Arial" pitchFamily="34" charset="0"/>
              </a:rPr>
              <a:t>，因为我注意到它们各自都有对方所没有的难点。</a:t>
            </a:r>
          </a:p>
        </p:txBody>
      </p:sp>
      <p:sp>
        <p:nvSpPr>
          <p:cNvPr id="2" name="线形标注 2(带强调线) 1"/>
          <p:cNvSpPr/>
          <p:nvPr/>
        </p:nvSpPr>
        <p:spPr>
          <a:xfrm rot="10800000" flipV="1">
            <a:off x="642911" y="2143116"/>
            <a:ext cx="1470031" cy="45719"/>
          </a:xfrm>
          <a:prstGeom prst="accentCallout2">
            <a:avLst>
              <a:gd name="adj1" fmla="val 18750"/>
              <a:gd name="adj2" fmla="val -8333"/>
              <a:gd name="adj3" fmla="val 18749"/>
              <a:gd name="adj4" fmla="val -3572"/>
              <a:gd name="adj5" fmla="val -619815"/>
              <a:gd name="adj6" fmla="val -23089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538808" y="1500174"/>
            <a:ext cx="1962150" cy="769441"/>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discreet and modest</a:t>
            </a:r>
            <a:endParaRPr lang="zh-CN" altLang="en-US" sz="2200" b="1" dirty="0">
              <a:solidFill>
                <a:srgbClr val="FF6600"/>
              </a:solidFill>
              <a:latin typeface="Calibri" pitchFamily="34" charset="0"/>
            </a:endParaRPr>
          </a:p>
        </p:txBody>
      </p:sp>
      <p:sp>
        <p:nvSpPr>
          <p:cNvPr id="15" name="线形标注 2(带强调线) 14"/>
          <p:cNvSpPr/>
          <p:nvPr/>
        </p:nvSpPr>
        <p:spPr>
          <a:xfrm rot="10800000" flipV="1">
            <a:off x="2500298" y="5214950"/>
            <a:ext cx="928694" cy="45719"/>
          </a:xfrm>
          <a:prstGeom prst="accentCallout2">
            <a:avLst>
              <a:gd name="adj1" fmla="val -103213"/>
              <a:gd name="adj2" fmla="val 49494"/>
              <a:gd name="adj3" fmla="val 18750"/>
              <a:gd name="adj4" fmla="val -16667"/>
              <a:gd name="adj5" fmla="val -1619811"/>
              <a:gd name="adj6" fmla="val -29929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824560" y="2373807"/>
            <a:ext cx="1104894" cy="769441"/>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for the sake of </a:t>
            </a:r>
            <a:endParaRPr lang="zh-CN" altLang="en-US" sz="2200" b="1" dirty="0">
              <a:solidFill>
                <a:srgbClr val="FF6600"/>
              </a:solidFill>
              <a:latin typeface="Calibri" pitchFamily="34" charset="0"/>
            </a:endParaRPr>
          </a:p>
        </p:txBody>
      </p:sp>
      <p:sp>
        <p:nvSpPr>
          <p:cNvPr id="21" name="TextBox 20"/>
          <p:cNvSpPr txBox="1">
            <a:spLocks noChangeArrowheads="1"/>
          </p:cNvSpPr>
          <p:nvPr/>
        </p:nvSpPr>
        <p:spPr bwMode="auto">
          <a:xfrm>
            <a:off x="5562626" y="4069683"/>
            <a:ext cx="2009770" cy="430887"/>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suspicious of </a:t>
            </a:r>
            <a:endParaRPr lang="zh-CN" altLang="en-US" sz="2200" b="1" dirty="0">
              <a:solidFill>
                <a:srgbClr val="FF6600"/>
              </a:solidFill>
              <a:latin typeface="Calibri" pitchFamily="34" charset="0"/>
            </a:endParaRPr>
          </a:p>
        </p:txBody>
      </p:sp>
      <p:pic>
        <p:nvPicPr>
          <p:cNvPr id="106512" name="Picture 2" descr="H:\2015年修改\图片21.jpg"/>
          <p:cNvPicPr>
            <a:picLocks noChangeAspect="1" noChangeArrowheads="1"/>
          </p:cNvPicPr>
          <p:nvPr/>
        </p:nvPicPr>
        <p:blipFill>
          <a:blip r:embed="rId4"/>
          <a:srcRect/>
          <a:stretch>
            <a:fillRect/>
          </a:stretch>
        </p:blipFill>
        <p:spPr bwMode="auto">
          <a:xfrm>
            <a:off x="0" y="0"/>
            <a:ext cx="4949825" cy="1163638"/>
          </a:xfrm>
          <a:prstGeom prst="rect">
            <a:avLst/>
          </a:prstGeom>
          <a:noFill/>
          <a:ln w="9525">
            <a:noFill/>
            <a:miter lim="800000"/>
            <a:headEnd/>
            <a:tailEnd/>
          </a:ln>
        </p:spPr>
      </p:pic>
      <p:sp>
        <p:nvSpPr>
          <p:cNvPr id="19" name="线形标注 2(带强调线) 18"/>
          <p:cNvSpPr/>
          <p:nvPr/>
        </p:nvSpPr>
        <p:spPr>
          <a:xfrm rot="10800000">
            <a:off x="2500299" y="3883027"/>
            <a:ext cx="500065" cy="46038"/>
          </a:xfrm>
          <a:prstGeom prst="accentCallout2">
            <a:avLst>
              <a:gd name="adj1" fmla="val -48581"/>
              <a:gd name="adj2" fmla="val 60942"/>
              <a:gd name="adj3" fmla="val 18750"/>
              <a:gd name="adj4" fmla="val -16667"/>
              <a:gd name="adj5" fmla="val 2413618"/>
              <a:gd name="adj6" fmla="val -56361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右箭头 12">
            <a:hlinkClick r:id="" action="ppaction://hlinkshowjump?jump=nextslide"/>
          </p:cNvPr>
          <p:cNvSpPr/>
          <p:nvPr/>
        </p:nvSpPr>
        <p:spPr>
          <a:xfrm>
            <a:off x="2986114" y="6000768"/>
            <a:ext cx="1800200" cy="648072"/>
          </a:xfrm>
          <a:prstGeom prst="rightArrow">
            <a:avLst>
              <a:gd name="adj1" fmla="val 50000"/>
              <a:gd name="adj2" fmla="val 50000"/>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1"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1"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5" grpId="1" animBg="1"/>
      <p:bldP spid="18" grpId="0"/>
      <p:bldP spid="21" grpId="1"/>
      <p:bldP spid="19"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3"/>
          <a:srcRect/>
          <a:stretch>
            <a:fillRect/>
          </a:stretch>
        </p:blipFill>
        <p:spPr bwMode="auto">
          <a:xfrm>
            <a:off x="238188" y="1000108"/>
            <a:ext cx="8691530" cy="5000660"/>
          </a:xfrm>
          <a:prstGeom prst="rect">
            <a:avLst/>
          </a:prstGeom>
          <a:noFill/>
          <a:ln w="9525">
            <a:noFill/>
            <a:miter lim="800000"/>
            <a:headEnd/>
            <a:tailEnd/>
          </a:ln>
        </p:spPr>
      </p:pic>
      <p:sp>
        <p:nvSpPr>
          <p:cNvPr id="106499" name="TextBox 18"/>
          <p:cNvSpPr txBox="1">
            <a:spLocks noChangeArrowheads="1"/>
          </p:cNvSpPr>
          <p:nvPr/>
        </p:nvSpPr>
        <p:spPr bwMode="auto">
          <a:xfrm>
            <a:off x="428596" y="1589479"/>
            <a:ext cx="4857784" cy="4081117"/>
          </a:xfrm>
          <a:prstGeom prst="rect">
            <a:avLst/>
          </a:prstGeom>
          <a:noFill/>
          <a:ln w="9525">
            <a:noFill/>
            <a:miter lim="800000"/>
            <a:headEnd/>
            <a:tailEnd/>
          </a:ln>
        </p:spPr>
        <p:txBody>
          <a:bodyPr wrap="square">
            <a:spAutoFit/>
          </a:bodyPr>
          <a:lstStyle/>
          <a:p>
            <a:pPr eaLnBrk="0" hangingPunct="0">
              <a:lnSpc>
                <a:spcPct val="120000"/>
              </a:lnSpc>
            </a:pPr>
            <a:r>
              <a:rPr lang="zh-CN" altLang="en-US" sz="2400" dirty="0" smtClean="0">
                <a:latin typeface="华文楷体" pitchFamily="2" charset="-122"/>
                <a:ea typeface="华文楷体" pitchFamily="2" charset="-122"/>
                <a:cs typeface="Arial" pitchFamily="34" charset="0"/>
              </a:rPr>
              <a:t>在我看来，更危险的做法是，人们倾向于通过翻译来理解不同语言和行为之间的</a:t>
            </a:r>
            <a:r>
              <a:rPr lang="zh-CN" altLang="en-US" sz="2400" b="1" dirty="0" smtClean="0">
                <a:solidFill>
                  <a:srgbClr val="FF6600"/>
                </a:solidFill>
                <a:latin typeface="华文楷体" pitchFamily="2" charset="-122"/>
                <a:ea typeface="华文楷体" pitchFamily="2" charset="-122"/>
                <a:cs typeface="Arial" pitchFamily="34" charset="0"/>
              </a:rPr>
              <a:t>差异</a:t>
            </a:r>
            <a:r>
              <a:rPr lang="zh-CN" altLang="en-US" sz="2400" dirty="0" smtClean="0">
                <a:latin typeface="华文楷体" pitchFamily="2" charset="-122"/>
                <a:ea typeface="华文楷体" pitchFamily="2" charset="-122"/>
                <a:cs typeface="Arial" pitchFamily="34" charset="0"/>
              </a:rPr>
              <a:t>。在中文里，没有哪一个字专门用于表达“是”或</a:t>
            </a:r>
            <a:endParaRPr lang="en-US" altLang="zh-CN" sz="2400" dirty="0" smtClean="0">
              <a:latin typeface="华文楷体" pitchFamily="2" charset="-122"/>
              <a:ea typeface="华文楷体" pitchFamily="2" charset="-122"/>
              <a:cs typeface="Arial" pitchFamily="34" charset="0"/>
            </a:endParaRPr>
          </a:p>
          <a:p>
            <a:pPr eaLnBrk="0" hangingPunct="0">
              <a:lnSpc>
                <a:spcPct val="120000"/>
              </a:lnSpc>
            </a:pPr>
            <a:r>
              <a:rPr lang="zh-CN" altLang="en-US" sz="2400" dirty="0" smtClean="0">
                <a:latin typeface="华文楷体" pitchFamily="2" charset="-122"/>
                <a:ea typeface="华文楷体" pitchFamily="2" charset="-122"/>
                <a:cs typeface="Arial" pitchFamily="34" charset="0"/>
              </a:rPr>
              <a:t>“不是”，但这并非是</a:t>
            </a:r>
            <a:r>
              <a:rPr lang="zh-CN" altLang="en-US" sz="2400" b="1" dirty="0" smtClean="0">
                <a:solidFill>
                  <a:srgbClr val="FF6600"/>
                </a:solidFill>
                <a:latin typeface="华文楷体" pitchFamily="2" charset="-122"/>
                <a:ea typeface="华文楷体" pitchFamily="2" charset="-122"/>
                <a:cs typeface="Arial" pitchFamily="34" charset="0"/>
              </a:rPr>
              <a:t>因为需要</a:t>
            </a:r>
            <a:r>
              <a:rPr lang="zh-CN" altLang="en-US" sz="2400" dirty="0" smtClean="0">
                <a:latin typeface="华文楷体" pitchFamily="2" charset="-122"/>
                <a:ea typeface="华文楷体" pitchFamily="2" charset="-122"/>
                <a:cs typeface="Arial" pitchFamily="34" charset="0"/>
              </a:rPr>
              <a:t>保持谨慎。若的确有什么不同的话，那我会说中文里对应的“是”或</a:t>
            </a:r>
            <a:endParaRPr lang="en-US" altLang="zh-CN" sz="2400" dirty="0" smtClean="0">
              <a:latin typeface="华文楷体" pitchFamily="2" charset="-122"/>
              <a:ea typeface="华文楷体" pitchFamily="2" charset="-122"/>
              <a:cs typeface="Arial" pitchFamily="34" charset="0"/>
            </a:endParaRPr>
          </a:p>
          <a:p>
            <a:pPr eaLnBrk="0" hangingPunct="0">
              <a:lnSpc>
                <a:spcPct val="120000"/>
              </a:lnSpc>
            </a:pPr>
            <a:r>
              <a:rPr lang="zh-CN" altLang="en-US" sz="2400" dirty="0" smtClean="0">
                <a:latin typeface="华文楷体" pitchFamily="2" charset="-122"/>
                <a:ea typeface="华文楷体" pitchFamily="2" charset="-122"/>
                <a:cs typeface="Arial" pitchFamily="34" charset="0"/>
              </a:rPr>
              <a:t>“不是”的表达通常是针对所问的</a:t>
            </a:r>
            <a:r>
              <a:rPr lang="zh-CN" altLang="en-US" sz="2400" b="1" dirty="0" smtClean="0">
                <a:solidFill>
                  <a:srgbClr val="FF6600"/>
                </a:solidFill>
                <a:latin typeface="华文楷体" pitchFamily="2" charset="-122"/>
                <a:ea typeface="华文楷体" pitchFamily="2" charset="-122"/>
                <a:cs typeface="Arial" pitchFamily="34" charset="0"/>
              </a:rPr>
              <a:t>具体内容</a:t>
            </a:r>
            <a:r>
              <a:rPr lang="zh-CN" altLang="en-US" sz="2400" dirty="0" smtClean="0">
                <a:latin typeface="华文楷体" pitchFamily="2" charset="-122"/>
                <a:ea typeface="华文楷体" pitchFamily="2" charset="-122"/>
                <a:cs typeface="Arial" pitchFamily="34" charset="0"/>
              </a:rPr>
              <a:t>而定的。</a:t>
            </a:r>
          </a:p>
        </p:txBody>
      </p:sp>
      <p:sp>
        <p:nvSpPr>
          <p:cNvPr id="2" name="线形标注 2(带强调线) 1"/>
          <p:cNvSpPr/>
          <p:nvPr/>
        </p:nvSpPr>
        <p:spPr>
          <a:xfrm rot="10800000" flipV="1">
            <a:off x="2143106" y="2928934"/>
            <a:ext cx="755651" cy="45719"/>
          </a:xfrm>
          <a:prstGeom prst="accentCallout2">
            <a:avLst>
              <a:gd name="adj1" fmla="val -33883"/>
              <a:gd name="adj2" fmla="val 30953"/>
              <a:gd name="adj3" fmla="val -33883"/>
              <a:gd name="adj4" fmla="val 50446"/>
              <a:gd name="adj5" fmla="val -1935633"/>
              <a:gd name="adj6" fmla="val -40468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929322" y="1640791"/>
            <a:ext cx="642942" cy="430887"/>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gulf</a:t>
            </a:r>
            <a:endParaRPr lang="zh-CN" altLang="en-US" sz="2200" b="1" dirty="0">
              <a:solidFill>
                <a:srgbClr val="FF6600"/>
              </a:solidFill>
              <a:latin typeface="Calibri" pitchFamily="34" charset="0"/>
            </a:endParaRPr>
          </a:p>
        </p:txBody>
      </p:sp>
      <p:sp>
        <p:nvSpPr>
          <p:cNvPr id="15" name="线形标注 2(带强调线) 14"/>
          <p:cNvSpPr/>
          <p:nvPr/>
        </p:nvSpPr>
        <p:spPr>
          <a:xfrm rot="10800000" flipV="1">
            <a:off x="571472" y="5597541"/>
            <a:ext cx="1143008" cy="45719"/>
          </a:xfrm>
          <a:prstGeom prst="accentCallout2">
            <a:avLst>
              <a:gd name="adj1" fmla="val -103213"/>
              <a:gd name="adj2" fmla="val 49494"/>
              <a:gd name="adj3" fmla="val 18750"/>
              <a:gd name="adj4" fmla="val -16667"/>
              <a:gd name="adj5" fmla="val -2968303"/>
              <a:gd name="adj6" fmla="val -35410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072066" y="2640923"/>
            <a:ext cx="2081208" cy="430887"/>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out of necessity </a:t>
            </a:r>
            <a:endParaRPr lang="zh-CN" altLang="en-US" sz="2200" b="1" dirty="0">
              <a:solidFill>
                <a:srgbClr val="FF6600"/>
              </a:solidFill>
              <a:latin typeface="Calibri" pitchFamily="34" charset="0"/>
            </a:endParaRPr>
          </a:p>
        </p:txBody>
      </p:sp>
      <p:sp>
        <p:nvSpPr>
          <p:cNvPr id="21" name="TextBox 20"/>
          <p:cNvSpPr txBox="1">
            <a:spLocks noChangeArrowheads="1"/>
          </p:cNvSpPr>
          <p:nvPr/>
        </p:nvSpPr>
        <p:spPr bwMode="auto">
          <a:xfrm>
            <a:off x="5286380" y="3855369"/>
            <a:ext cx="2081208" cy="430887"/>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specific to </a:t>
            </a:r>
            <a:endParaRPr lang="zh-CN" altLang="en-US" sz="2200" b="1" dirty="0">
              <a:solidFill>
                <a:srgbClr val="FF6600"/>
              </a:solidFill>
              <a:latin typeface="Calibri" pitchFamily="34" charset="0"/>
            </a:endParaRPr>
          </a:p>
        </p:txBody>
      </p:sp>
      <p:pic>
        <p:nvPicPr>
          <p:cNvPr id="106512" name="Picture 2" descr="H:\2015年修改\图片21.jpg"/>
          <p:cNvPicPr>
            <a:picLocks noChangeAspect="1" noChangeArrowheads="1"/>
          </p:cNvPicPr>
          <p:nvPr/>
        </p:nvPicPr>
        <p:blipFill>
          <a:blip r:embed="rId4"/>
          <a:srcRect/>
          <a:stretch>
            <a:fillRect/>
          </a:stretch>
        </p:blipFill>
        <p:spPr bwMode="auto">
          <a:xfrm>
            <a:off x="0" y="0"/>
            <a:ext cx="4949825" cy="1163638"/>
          </a:xfrm>
          <a:prstGeom prst="rect">
            <a:avLst/>
          </a:prstGeom>
          <a:noFill/>
          <a:ln w="9525">
            <a:noFill/>
            <a:miter lim="800000"/>
            <a:headEnd/>
            <a:tailEnd/>
          </a:ln>
        </p:spPr>
      </p:pic>
      <p:sp>
        <p:nvSpPr>
          <p:cNvPr id="19" name="线形标注 2(带强调线) 18"/>
          <p:cNvSpPr/>
          <p:nvPr/>
        </p:nvSpPr>
        <p:spPr>
          <a:xfrm rot="10800000" flipV="1">
            <a:off x="3629054" y="3811908"/>
            <a:ext cx="1443012" cy="45719"/>
          </a:xfrm>
          <a:prstGeom prst="accentCallout2">
            <a:avLst>
              <a:gd name="adj1" fmla="val -48581"/>
              <a:gd name="adj2" fmla="val 60942"/>
              <a:gd name="adj3" fmla="val -33883"/>
              <a:gd name="adj4" fmla="val 6679"/>
              <a:gd name="adj5" fmla="val -1686997"/>
              <a:gd name="adj6" fmla="val -7669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右箭头 13">
            <a:hlinkClick r:id="" action="ppaction://hlinkshowjump?jump=nextslide"/>
          </p:cNvPr>
          <p:cNvSpPr/>
          <p:nvPr/>
        </p:nvSpPr>
        <p:spPr>
          <a:xfrm>
            <a:off x="3214678" y="59242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a:t>
            </a:r>
            <a:endParaRPr lang="zh-CN" altLang="en-US" sz="1600" dirty="0">
              <a:ln>
                <a:solidFill>
                  <a:schemeClr val="tx1"/>
                </a:solidFill>
              </a:ln>
              <a:solidFill>
                <a:schemeClr val="tx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5" grpId="0" animBg="1"/>
      <p:bldP spid="18" grpId="0"/>
      <p:bldP spid="21" grpId="0"/>
      <p:bldP spid="19"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3"/>
          <a:srcRect/>
          <a:stretch>
            <a:fillRect/>
          </a:stretch>
        </p:blipFill>
        <p:spPr bwMode="auto">
          <a:xfrm>
            <a:off x="95280" y="785813"/>
            <a:ext cx="8834438" cy="6072187"/>
          </a:xfrm>
          <a:prstGeom prst="rect">
            <a:avLst/>
          </a:prstGeom>
          <a:noFill/>
          <a:ln w="9525">
            <a:noFill/>
            <a:miter lim="800000"/>
            <a:headEnd/>
            <a:tailEnd/>
          </a:ln>
        </p:spPr>
      </p:pic>
      <p:sp>
        <p:nvSpPr>
          <p:cNvPr id="107523" name="TextBox 21"/>
          <p:cNvSpPr txBox="1">
            <a:spLocks noChangeArrowheads="1"/>
          </p:cNvSpPr>
          <p:nvPr/>
        </p:nvSpPr>
        <p:spPr bwMode="auto">
          <a:xfrm>
            <a:off x="357188" y="1357298"/>
            <a:ext cx="6286514" cy="5955476"/>
          </a:xfrm>
          <a:prstGeom prst="rect">
            <a:avLst/>
          </a:prstGeom>
          <a:noFill/>
          <a:ln w="9525">
            <a:noFill/>
            <a:miter lim="800000"/>
            <a:headEnd/>
            <a:tailEnd/>
          </a:ln>
        </p:spPr>
        <p:txBody>
          <a:bodyPr wrap="square">
            <a:spAutoFit/>
          </a:bodyPr>
          <a:lstStyle/>
          <a:p>
            <a:r>
              <a:rPr lang="en-US" sz="2400" dirty="0" smtClean="0"/>
              <a:t>    Once, at a dinner, my mother whispered to me confidentially: “</a:t>
            </a:r>
            <a:r>
              <a:rPr lang="en-US" sz="2400" dirty="0" err="1" smtClean="0"/>
              <a:t>Sau-sau</a:t>
            </a:r>
            <a:r>
              <a:rPr lang="en-US" sz="2400" dirty="0" smtClean="0"/>
              <a:t> </a:t>
            </a:r>
            <a:r>
              <a:rPr lang="en-US" sz="2400" dirty="0" smtClean="0">
                <a:solidFill>
                  <a:srgbClr val="FF0000"/>
                </a:solidFill>
              </a:rPr>
              <a:t>pretends too </a:t>
            </a:r>
            <a:r>
              <a:rPr lang="en-US" sz="2400" dirty="0" smtClean="0"/>
              <a:t>hard to be a polite recipient! Why </a:t>
            </a:r>
            <a:r>
              <a:rPr lang="en-US" sz="2400" dirty="0" smtClean="0">
                <a:solidFill>
                  <a:srgbClr val="FF0000"/>
                </a:solidFill>
              </a:rPr>
              <a:t>bother with </a:t>
            </a:r>
            <a:r>
              <a:rPr lang="en-US" sz="2400" dirty="0" smtClean="0"/>
              <a:t>such nominal courtesy? In the end, she always takes everything.” My mother no longer patient with old taboos and </a:t>
            </a:r>
            <a:r>
              <a:rPr lang="en-US" sz="2400" dirty="0" smtClean="0">
                <a:solidFill>
                  <a:srgbClr val="FF0000"/>
                </a:solidFill>
              </a:rPr>
              <a:t>courtesies</a:t>
            </a:r>
            <a:r>
              <a:rPr lang="en-US" sz="2400" dirty="0" smtClean="0"/>
              <a:t>. </a:t>
            </a:r>
          </a:p>
          <a:p>
            <a:r>
              <a:rPr lang="en-US" sz="2400" dirty="0" smtClean="0"/>
              <a:t>    I read an article in The New York Times Magazine, where the author mentioned that the </a:t>
            </a:r>
            <a:r>
              <a:rPr lang="en-US" sz="2400" dirty="0" smtClean="0">
                <a:solidFill>
                  <a:srgbClr val="FF0000"/>
                </a:solidFill>
              </a:rPr>
              <a:t>interwoven configuration </a:t>
            </a:r>
            <a:r>
              <a:rPr lang="en-US" sz="2400" dirty="0" smtClean="0"/>
              <a:t>of Chinese language and culture renders its speech indirect and polite. Chinese people are so “</a:t>
            </a:r>
            <a:r>
              <a:rPr lang="en-US" sz="2400" dirty="0" smtClean="0">
                <a:solidFill>
                  <a:srgbClr val="FF0000"/>
                </a:solidFill>
              </a:rPr>
              <a:t>discreet and modest</a:t>
            </a:r>
            <a:r>
              <a:rPr lang="en-US" sz="2400" dirty="0" smtClean="0"/>
              <a:t>”, that there aren’t even words for “yes” and “no”.</a:t>
            </a:r>
            <a:endParaRPr lang="zh-CN" altLang="en-US" sz="2400" dirty="0" smtClean="0"/>
          </a:p>
          <a:p>
            <a:pPr algn="just"/>
            <a:endParaRPr lang="zh-CN" altLang="en-US" sz="2100" dirty="0" smtClean="0">
              <a:latin typeface="Helvetica"/>
              <a:ea typeface="Cambria Math" pitchFamily="18" charset="0"/>
              <a:cs typeface="Arial" pitchFamily="34" charset="0"/>
            </a:endParaRPr>
          </a:p>
          <a:p>
            <a:endParaRPr lang="zh-CN" altLang="en-US" sz="2400" dirty="0" smtClean="0"/>
          </a:p>
        </p:txBody>
      </p:sp>
      <p:pic>
        <p:nvPicPr>
          <p:cNvPr id="107525" name="Picture 2" descr="H:\2015年修改\图片21.jpg"/>
          <p:cNvPicPr>
            <a:picLocks noChangeAspect="1" noChangeArrowheads="1"/>
          </p:cNvPicPr>
          <p:nvPr/>
        </p:nvPicPr>
        <p:blipFill>
          <a:blip r:embed="rId4"/>
          <a:srcRect/>
          <a:stretch>
            <a:fillRect/>
          </a:stretch>
        </p:blipFill>
        <p:spPr bwMode="auto">
          <a:xfrm>
            <a:off x="0" y="0"/>
            <a:ext cx="4949825" cy="1163638"/>
          </a:xfrm>
          <a:prstGeom prst="rect">
            <a:avLst/>
          </a:prstGeom>
          <a:noFill/>
          <a:ln w="9525">
            <a:noFill/>
            <a:miter lim="800000"/>
            <a:headEnd/>
            <a:tailEnd/>
          </a:ln>
        </p:spPr>
      </p:pic>
      <p:sp>
        <p:nvSpPr>
          <p:cNvPr id="6" name="右箭头 5">
            <a:hlinkClick r:id="" action="ppaction://hlinkshowjump?jump=nextslide"/>
          </p:cNvPr>
          <p:cNvSpPr/>
          <p:nvPr/>
        </p:nvSpPr>
        <p:spPr>
          <a:xfrm>
            <a:off x="4200560" y="6067076"/>
            <a:ext cx="1800200" cy="648072"/>
          </a:xfrm>
          <a:prstGeom prst="rightArrow">
            <a:avLst>
              <a:gd name="adj1" fmla="val 50000"/>
              <a:gd name="adj2" fmla="val 50000"/>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3"/>
          <a:srcRect/>
          <a:stretch>
            <a:fillRect/>
          </a:stretch>
        </p:blipFill>
        <p:spPr bwMode="auto">
          <a:xfrm>
            <a:off x="0" y="789011"/>
            <a:ext cx="9144000" cy="5854699"/>
          </a:xfrm>
          <a:prstGeom prst="rect">
            <a:avLst/>
          </a:prstGeom>
          <a:noFill/>
          <a:ln w="9525">
            <a:noFill/>
            <a:miter lim="800000"/>
            <a:headEnd/>
            <a:tailEnd/>
          </a:ln>
        </p:spPr>
      </p:pic>
      <p:sp>
        <p:nvSpPr>
          <p:cNvPr id="107523" name="TextBox 21"/>
          <p:cNvSpPr txBox="1">
            <a:spLocks noChangeArrowheads="1"/>
          </p:cNvSpPr>
          <p:nvPr/>
        </p:nvSpPr>
        <p:spPr bwMode="auto">
          <a:xfrm>
            <a:off x="214282" y="1423508"/>
            <a:ext cx="7000894" cy="5950860"/>
          </a:xfrm>
          <a:prstGeom prst="rect">
            <a:avLst/>
          </a:prstGeom>
          <a:noFill/>
          <a:ln w="9525">
            <a:noFill/>
            <a:miter lim="800000"/>
            <a:headEnd/>
            <a:tailEnd/>
          </a:ln>
        </p:spPr>
        <p:txBody>
          <a:bodyPr wrap="square">
            <a:spAutoFit/>
          </a:bodyPr>
          <a:lstStyle/>
          <a:p>
            <a:r>
              <a:rPr lang="en-US" altLang="zh-CN" sz="2400" dirty="0" smtClean="0"/>
              <a:t> </a:t>
            </a:r>
            <a:r>
              <a:rPr lang="en-US" altLang="zh-CN" sz="2370" dirty="0" smtClean="0"/>
              <a:t>If I consider my upbringing carefully, I find there was nothing discreet about the Chinese language I grew up with, no censorship </a:t>
            </a:r>
            <a:r>
              <a:rPr lang="en-US" altLang="zh-CN" sz="2400" dirty="0" smtClean="0">
                <a:solidFill>
                  <a:srgbClr val="FF0000"/>
                </a:solidFill>
              </a:rPr>
              <a:t>for</a:t>
            </a:r>
            <a:r>
              <a:rPr lang="en-US" altLang="zh-CN" sz="2370" dirty="0" smtClean="0"/>
              <a:t> </a:t>
            </a:r>
            <a:r>
              <a:rPr lang="en-US" altLang="zh-CN" sz="2400" dirty="0" smtClean="0">
                <a:solidFill>
                  <a:srgbClr val="FF0000"/>
                </a:solidFill>
              </a:rPr>
              <a:t>the sake of </a:t>
            </a:r>
            <a:r>
              <a:rPr lang="en-US" altLang="zh-CN" sz="2370" dirty="0" smtClean="0"/>
              <a:t>politeness. </a:t>
            </a:r>
            <a:r>
              <a:rPr lang="en-US" sz="2370" dirty="0" smtClean="0"/>
              <a:t>Having listened to both Chinese and English, I’m </a:t>
            </a:r>
            <a:r>
              <a:rPr lang="en-US" altLang="zh-CN" sz="2370" dirty="0" smtClean="0">
                <a:solidFill>
                  <a:srgbClr val="FF0000"/>
                </a:solidFill>
              </a:rPr>
              <a:t>suspicious of </a:t>
            </a:r>
            <a:r>
              <a:rPr lang="en-US" sz="2370" dirty="0" smtClean="0"/>
              <a:t>comparisons between the two languages, as I notice the reciprocal challenges they each present. Even more dangerous, in my view, is the temptation to view the </a:t>
            </a:r>
            <a:r>
              <a:rPr lang="en-US" altLang="zh-CN" sz="2370" dirty="0" smtClean="0">
                <a:solidFill>
                  <a:srgbClr val="FF0000"/>
                </a:solidFill>
              </a:rPr>
              <a:t>gulf </a:t>
            </a:r>
            <a:r>
              <a:rPr lang="en-US" sz="2370" dirty="0" smtClean="0"/>
              <a:t>between different languages and behavior in translation. There is no one word for “yes” or “no”, but not </a:t>
            </a:r>
            <a:r>
              <a:rPr lang="en-US" altLang="zh-CN" sz="2370" dirty="0" smtClean="0">
                <a:solidFill>
                  <a:srgbClr val="FF0000"/>
                </a:solidFill>
              </a:rPr>
              <a:t>out of necessity </a:t>
            </a:r>
            <a:r>
              <a:rPr lang="en-US" sz="2370" dirty="0" smtClean="0"/>
              <a:t>to be discreet. If anything, I would say the Chinese equivalent of answering “yes” or “no” is </a:t>
            </a:r>
            <a:r>
              <a:rPr lang="en-US" altLang="zh-CN" sz="2370" dirty="0" smtClean="0">
                <a:solidFill>
                  <a:srgbClr val="FF0000"/>
                </a:solidFill>
              </a:rPr>
              <a:t>specific to </a:t>
            </a:r>
            <a:r>
              <a:rPr lang="en-US" sz="2370" dirty="0" smtClean="0"/>
              <a:t>what is asked. </a:t>
            </a:r>
            <a:endParaRPr lang="zh-CN" altLang="en-US" sz="2370" dirty="0" smtClean="0"/>
          </a:p>
          <a:p>
            <a:endParaRPr lang="en-US" altLang="zh-CN" sz="2400" dirty="0" smtClean="0"/>
          </a:p>
          <a:p>
            <a:endParaRPr lang="zh-CN" altLang="en-US" sz="2400" dirty="0" smtClean="0"/>
          </a:p>
          <a:p>
            <a:endParaRPr lang="zh-CN" altLang="en-US" sz="2400" dirty="0" smtClean="0"/>
          </a:p>
        </p:txBody>
      </p:sp>
      <p:pic>
        <p:nvPicPr>
          <p:cNvPr id="107524"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07525" name="Picture 2" descr="H:\2015年修改\图片21.jpg"/>
          <p:cNvPicPr>
            <a:picLocks noChangeAspect="1" noChangeArrowheads="1"/>
          </p:cNvPicPr>
          <p:nvPr/>
        </p:nvPicPr>
        <p:blipFill>
          <a:blip r:embed="rId6"/>
          <a:srcRect/>
          <a:stretch>
            <a:fillRect/>
          </a:stretch>
        </p:blipFill>
        <p:spPr bwMode="auto">
          <a:xfrm>
            <a:off x="0" y="0"/>
            <a:ext cx="494982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7" name="组合 18"/>
          <p:cNvGrpSpPr>
            <a:grpSpLocks/>
          </p:cNvGrpSpPr>
          <p:nvPr/>
        </p:nvGrpSpPr>
        <p:grpSpPr bwMode="auto">
          <a:xfrm>
            <a:off x="0" y="0"/>
            <a:ext cx="9144000" cy="6640513"/>
            <a:chOff x="0" y="0"/>
            <a:chExt cx="9144028" cy="6639957"/>
          </a:xfrm>
        </p:grpSpPr>
        <p:pic>
          <p:nvPicPr>
            <p:cNvPr id="108548" name="Picture 3"/>
            <p:cNvPicPr>
              <a:picLocks noChangeAspect="1" noChangeArrowheads="1"/>
            </p:cNvPicPr>
            <p:nvPr/>
          </p:nvPicPr>
          <p:blipFill>
            <a:blip r:embed="rId3"/>
            <a:srcRect/>
            <a:stretch>
              <a:fillRect/>
            </a:stretch>
          </p:blipFill>
          <p:spPr bwMode="auto">
            <a:xfrm rot="10800000">
              <a:off x="3610218" y="4054335"/>
              <a:ext cx="5512187" cy="1606911"/>
            </a:xfrm>
            <a:prstGeom prst="rect">
              <a:avLst/>
            </a:prstGeom>
            <a:noFill/>
            <a:ln w="9525">
              <a:noFill/>
              <a:miter lim="800000"/>
              <a:headEnd/>
              <a:tailEnd/>
            </a:ln>
          </p:spPr>
        </p:pic>
        <p:sp>
          <p:nvSpPr>
            <p:cNvPr id="23" name="TextBox 22"/>
            <p:cNvSpPr txBox="1"/>
            <p:nvPr/>
          </p:nvSpPr>
          <p:spPr>
            <a:xfrm>
              <a:off x="5697837" y="3625650"/>
              <a:ext cx="1863921" cy="400110"/>
            </a:xfrm>
            <a:prstGeom prst="rect">
              <a:avLst/>
            </a:prstGeom>
            <a:noFill/>
          </p:spPr>
          <p:txBody>
            <a:bodyPr>
              <a:spAutoFit/>
            </a:bodyPr>
            <a:lstStyle/>
            <a:p>
              <a:pPr fontAlgn="auto">
                <a:spcBef>
                  <a:spcPts val="0"/>
                </a:spcBef>
                <a:spcAft>
                  <a:spcPts val="0"/>
                </a:spcAft>
                <a:defRPr/>
              </a:pPr>
              <a:r>
                <a:rPr lang="en-US" altLang="zh-CN" sz="2000" dirty="0">
                  <a:ln w="18415" cmpd="sng">
                    <a:solidFill>
                      <a:srgbClr val="FFFFFF"/>
                    </a:solidFill>
                    <a:prstDash val="solid"/>
                  </a:ln>
                  <a:solidFill>
                    <a:schemeClr val="bg1"/>
                  </a:solidFill>
                  <a:latin typeface="+mj-lt"/>
                  <a:ea typeface="+mn-ea"/>
                </a:rPr>
                <a:t>Thematic study</a:t>
              </a:r>
            </a:p>
          </p:txBody>
        </p:sp>
        <p:sp>
          <p:nvSpPr>
            <p:cNvPr id="14" name="Rectangle 10"/>
            <p:cNvSpPr/>
            <p:nvPr/>
          </p:nvSpPr>
          <p:spPr>
            <a:xfrm>
              <a:off x="0" y="0"/>
              <a:ext cx="9144028"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08551" name="TextBox 14"/>
            <p:cNvSpPr txBox="1">
              <a:spLocks noChangeArrowheads="1"/>
            </p:cNvSpPr>
            <p:nvPr/>
          </p:nvSpPr>
          <p:spPr bwMode="auto">
            <a:xfrm>
              <a:off x="762000" y="0"/>
              <a:ext cx="762000" cy="707886"/>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5</a:t>
              </a:r>
            </a:p>
          </p:txBody>
        </p:sp>
        <p:sp>
          <p:nvSpPr>
            <p:cNvPr id="18" name="Isosceles Triangle 15"/>
            <p:cNvSpPr/>
            <p:nvPr/>
          </p:nvSpPr>
          <p:spPr>
            <a:xfrm flipV="1">
              <a:off x="1219204" y="380968"/>
              <a:ext cx="192089" cy="11587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8553" name="TextBox 19"/>
            <p:cNvSpPr txBox="1">
              <a:spLocks noChangeArrowheads="1"/>
            </p:cNvSpPr>
            <p:nvPr/>
          </p:nvSpPr>
          <p:spPr bwMode="auto">
            <a:xfrm>
              <a:off x="160553" y="306973"/>
              <a:ext cx="662361" cy="338554"/>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pic>
          <p:nvPicPr>
            <p:cNvPr id="13" name="Picture 5"/>
            <p:cNvPicPr>
              <a:picLocks noChangeAspect="1" noChangeArrowheads="1"/>
            </p:cNvPicPr>
            <p:nvPr/>
          </p:nvPicPr>
          <p:blipFill>
            <a:blip r:embed="rId4"/>
            <a:srcRect/>
            <a:stretch>
              <a:fillRect/>
            </a:stretch>
          </p:blipFill>
          <p:spPr bwMode="auto">
            <a:xfrm>
              <a:off x="5943618" y="1341326"/>
              <a:ext cx="3200410" cy="628597"/>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16" name="Rectangle 22"/>
            <p:cNvSpPr>
              <a:spLocks noChangeArrowheads="1"/>
            </p:cNvSpPr>
            <p:nvPr/>
          </p:nvSpPr>
          <p:spPr bwMode="auto">
            <a:xfrm>
              <a:off x="5770581" y="1412757"/>
              <a:ext cx="3363922" cy="461924"/>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2400" dirty="0">
                  <a:solidFill>
                    <a:srgbClr val="000000"/>
                  </a:solidFill>
                  <a:latin typeface="Helvetica" pitchFamily="34" charset="0"/>
                  <a:ea typeface="+mn-ea"/>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08556" name="Picture 3"/>
            <p:cNvPicPr>
              <a:picLocks noChangeAspect="1" noChangeArrowheads="1"/>
            </p:cNvPicPr>
            <p:nvPr/>
          </p:nvPicPr>
          <p:blipFill>
            <a:blip r:embed="rId3"/>
            <a:srcRect/>
            <a:stretch>
              <a:fillRect/>
            </a:stretch>
          </p:blipFill>
          <p:spPr bwMode="auto">
            <a:xfrm rot="10800000">
              <a:off x="3610219" y="2214554"/>
              <a:ext cx="5533809" cy="1839782"/>
            </a:xfrm>
            <a:prstGeom prst="rect">
              <a:avLst/>
            </a:prstGeom>
            <a:noFill/>
            <a:ln w="9525">
              <a:noFill/>
              <a:miter lim="800000"/>
              <a:headEnd/>
              <a:tailEnd/>
            </a:ln>
          </p:spPr>
        </p:pic>
        <p:sp>
          <p:nvSpPr>
            <p:cNvPr id="26" name="TextBox 25">
              <a:hlinkClick r:id="rId5" action="ppaction://hlinksldjump"/>
            </p:cNvPr>
            <p:cNvSpPr txBox="1"/>
            <p:nvPr/>
          </p:nvSpPr>
          <p:spPr>
            <a:xfrm>
              <a:off x="4714889" y="2714398"/>
              <a:ext cx="3379798" cy="769874"/>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Useful Expressions</a:t>
              </a:r>
            </a:p>
          </p:txBody>
        </p:sp>
        <p:pic>
          <p:nvPicPr>
            <p:cNvPr id="108558" name="Picture 4">
              <a:hlinkClick r:id="rId6" action="ppaction://hlinksldjump"/>
            </p:cNvPr>
            <p:cNvPicPr>
              <a:picLocks noChangeAspect="1" noChangeArrowheads="1"/>
            </p:cNvPicPr>
            <p:nvPr/>
          </p:nvPicPr>
          <p:blipFill>
            <a:blip r:embed="rId7"/>
            <a:srcRect/>
            <a:stretch>
              <a:fillRect/>
            </a:stretch>
          </p:blipFill>
          <p:spPr bwMode="auto">
            <a:xfrm>
              <a:off x="8399716" y="6181129"/>
              <a:ext cx="435146" cy="458828"/>
            </a:xfrm>
            <a:prstGeom prst="rect">
              <a:avLst/>
            </a:prstGeom>
            <a:noFill/>
            <a:ln w="9525">
              <a:noFill/>
              <a:miter lim="800000"/>
              <a:headEnd/>
              <a:tailEnd/>
            </a:ln>
          </p:spPr>
        </p:pic>
        <p:sp>
          <p:nvSpPr>
            <p:cNvPr id="24" name="TextBox 23">
              <a:hlinkClick r:id="rId8" action="ppaction://hlinksldjump"/>
            </p:cNvPr>
            <p:cNvSpPr txBox="1"/>
            <p:nvPr/>
          </p:nvSpPr>
          <p:spPr>
            <a:xfrm>
              <a:off x="4406913" y="4357323"/>
              <a:ext cx="3379798" cy="769873"/>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Functional Patterns</a:t>
              </a:r>
            </a:p>
          </p:txBody>
        </p:sp>
        <p:sp>
          <p:nvSpPr>
            <p:cNvPr id="25" name="TextBox 24"/>
            <p:cNvSpPr txBox="1"/>
            <p:nvPr/>
          </p:nvSpPr>
          <p:spPr>
            <a:xfrm>
              <a:off x="1500193" y="142863"/>
              <a:ext cx="6538220" cy="954027"/>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Speaking Chinese in America</a:t>
              </a:r>
              <a:endParaRPr lang="zh-CN" altLang="en-US" sz="2800" dirty="0" smtClean="0">
                <a:effectLst>
                  <a:glow rad="101600">
                    <a:schemeClr val="tx1">
                      <a:alpha val="60000"/>
                    </a:schemeClr>
                  </a:glow>
                  <a:outerShdw blurRad="38100" dist="38100" dir="2700000" algn="tl">
                    <a:srgbClr val="000000">
                      <a:alpha val="43137"/>
                    </a:srgbClr>
                  </a:outerShdw>
                </a:effectLst>
              </a:endParaRPr>
            </a:p>
            <a:p>
              <a:pPr fontAlgn="auto">
                <a:spcBef>
                  <a:spcPts val="0"/>
                </a:spcBef>
                <a:spcAft>
                  <a:spcPts val="0"/>
                </a:spcAft>
                <a:defRPr/>
              </a:pPr>
              <a:endParaRPr lang="en-US" sz="2800" dirty="0">
                <a:effectLst>
                  <a:glow rad="101600">
                    <a:schemeClr val="tx1">
                      <a:alpha val="60000"/>
                    </a:schemeClr>
                  </a:glow>
                  <a:outerShdw blurRad="38100" dist="38100" dir="2700000" algn="tl">
                    <a:srgbClr val="000000">
                      <a:alpha val="43137"/>
                    </a:srgbClr>
                  </a:outerShdw>
                </a:effectLst>
              </a:endParaRPr>
            </a:p>
          </p:txBody>
        </p:sp>
      </p:grpSp>
      <p:pic>
        <p:nvPicPr>
          <p:cNvPr id="55298" name="Picture 2" descr="C:\Users\diaorc\Desktop\Unit 5 Section A\U5图\新视野大学英语（第三版）读写教程4 8053256539_L.jpg"/>
          <p:cNvPicPr>
            <a:picLocks noChangeAspect="1" noChangeArrowheads="1"/>
          </p:cNvPicPr>
          <p:nvPr/>
        </p:nvPicPr>
        <p:blipFill>
          <a:blip r:embed="rId9" cstate="print"/>
          <a:srcRect/>
          <a:stretch>
            <a:fillRect/>
          </a:stretch>
        </p:blipFill>
        <p:spPr bwMode="auto">
          <a:xfrm>
            <a:off x="428596" y="1376359"/>
            <a:ext cx="3376632" cy="2249595"/>
          </a:xfrm>
          <a:prstGeom prst="rect">
            <a:avLst/>
          </a:prstGeom>
          <a:noFill/>
        </p:spPr>
      </p:pic>
      <p:pic>
        <p:nvPicPr>
          <p:cNvPr id="55299" name="Picture 3" descr="C:\Users\diaorc\Desktop\Unit 5 Section A\U5图\新视野大学英语（第三版）读写教程4 154185975.jpg"/>
          <p:cNvPicPr>
            <a:picLocks noChangeAspect="1" noChangeArrowheads="1"/>
          </p:cNvPicPr>
          <p:nvPr/>
        </p:nvPicPr>
        <p:blipFill>
          <a:blip r:embed="rId10" cstate="print"/>
          <a:srcRect/>
          <a:stretch>
            <a:fillRect/>
          </a:stretch>
        </p:blipFill>
        <p:spPr bwMode="auto">
          <a:xfrm>
            <a:off x="428596" y="3933747"/>
            <a:ext cx="3370609" cy="2247900"/>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85786" y="1753698"/>
          <a:ext cx="7929618" cy="4102561"/>
        </p:xfrm>
        <a:graphic>
          <a:graphicData uri="http://schemas.openxmlformats.org/drawingml/2006/table">
            <a:tbl>
              <a:tblPr firstRow="1" bandRow="1">
                <a:tableStyleId>{22838BEF-8BB2-4498-84A7-C5851F593DF1}</a:tableStyleId>
              </a:tblPr>
              <a:tblGrid>
                <a:gridCol w="3286148"/>
                <a:gridCol w="4643470"/>
              </a:tblGrid>
              <a:tr h="714365">
                <a:tc>
                  <a:txBody>
                    <a:bodyPr/>
                    <a:lstStyle/>
                    <a:p>
                      <a:r>
                        <a:rPr lang="en-US" altLang="zh-CN" sz="2400" b="0" kern="1200" dirty="0" smtClean="0">
                          <a:solidFill>
                            <a:schemeClr val="dk1"/>
                          </a:solidFill>
                          <a:latin typeface="华文楷体" pitchFamily="2" charset="-122"/>
                          <a:ea typeface="华文楷体" pitchFamily="2" charset="-122"/>
                          <a:cs typeface="+mn-cs"/>
                        </a:rPr>
                        <a:t>1 </a:t>
                      </a:r>
                      <a:r>
                        <a:rPr lang="zh-CN" altLang="en-US" sz="2400" b="0" kern="1200" dirty="0" smtClean="0">
                          <a:solidFill>
                            <a:schemeClr val="dk1"/>
                          </a:solidFill>
                          <a:latin typeface="华文楷体" pitchFamily="2" charset="-122"/>
                          <a:ea typeface="华文楷体" pitchFamily="2" charset="-122"/>
                          <a:cs typeface="+mn-cs"/>
                        </a:rPr>
                        <a:t>（使）饿死</a:t>
                      </a:r>
                    </a:p>
                  </a:txBody>
                  <a:tcPr anchor="ctr"/>
                </a:tc>
                <a:tc>
                  <a:txBody>
                    <a:bodyPr/>
                    <a:lstStyle/>
                    <a:p>
                      <a:endParaRPr lang="zh-CN" altLang="en-US" sz="2400" b="0" dirty="0">
                        <a:latin typeface="华文楷体" pitchFamily="2" charset="-122"/>
                        <a:ea typeface="华文楷体" pitchFamily="2" charset="-122"/>
                      </a:endParaRPr>
                    </a:p>
                  </a:txBody>
                  <a:tcPr anchor="ctr"/>
                </a:tc>
              </a:tr>
              <a:tr h="571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华文楷体" pitchFamily="2" charset="-122"/>
                          <a:ea typeface="华文楷体" pitchFamily="2" charset="-122"/>
                        </a:rPr>
                        <a:t>2</a:t>
                      </a:r>
                      <a:r>
                        <a:rPr lang="en-US" altLang="zh-CN" sz="2400" baseline="0" dirty="0" smtClean="0">
                          <a:latin typeface="华文楷体" pitchFamily="2" charset="-122"/>
                          <a:ea typeface="华文楷体" pitchFamily="2" charset="-122"/>
                        </a:rPr>
                        <a:t>  </a:t>
                      </a:r>
                      <a:r>
                        <a:rPr lang="zh-CN" altLang="en-US" sz="2400" b="0" kern="1200" dirty="0" smtClean="0">
                          <a:solidFill>
                            <a:schemeClr val="dk1"/>
                          </a:solidFill>
                          <a:latin typeface="华文楷体" pitchFamily="2" charset="-122"/>
                          <a:ea typeface="华文楷体" pitchFamily="2" charset="-122"/>
                          <a:cs typeface="+mn-cs"/>
                        </a:rPr>
                        <a:t>进退两难的困境</a:t>
                      </a:r>
                    </a:p>
                  </a:txBody>
                  <a:tcPr anchor="ctr"/>
                </a:tc>
                <a:tc>
                  <a:txBody>
                    <a:bodyPr/>
                    <a:lstStyle/>
                    <a:p>
                      <a:endParaRPr lang="zh-CN" altLang="en-US" sz="2400" dirty="0">
                        <a:latin typeface="华文楷体" pitchFamily="2" charset="-122"/>
                        <a:ea typeface="华文楷体" pitchFamily="2" charset="-122"/>
                      </a:endParaRPr>
                    </a:p>
                  </a:txBody>
                  <a:tcPr anchor="ctr"/>
                </a:tc>
              </a:tr>
              <a:tr h="498433">
                <a:tc>
                  <a:txBody>
                    <a:bodyPr/>
                    <a:lstStyle/>
                    <a:p>
                      <a:r>
                        <a:rPr lang="en-US" altLang="zh-CN" sz="2400" b="0" kern="1200" dirty="0" smtClean="0">
                          <a:solidFill>
                            <a:schemeClr val="dk1"/>
                          </a:solidFill>
                          <a:latin typeface="华文楷体" pitchFamily="2" charset="-122"/>
                          <a:ea typeface="华文楷体" pitchFamily="2" charset="-122"/>
                          <a:cs typeface="+mn-cs"/>
                        </a:rPr>
                        <a:t>3</a:t>
                      </a:r>
                      <a:r>
                        <a:rPr lang="en-US" altLang="zh-CN" sz="2400" b="0" kern="1200" baseline="0" dirty="0" smtClean="0">
                          <a:solidFill>
                            <a:schemeClr val="dk1"/>
                          </a:solidFill>
                          <a:latin typeface="华文楷体" pitchFamily="2" charset="-122"/>
                          <a:ea typeface="华文楷体" pitchFamily="2" charset="-122"/>
                          <a:cs typeface="+mn-cs"/>
                        </a:rPr>
                        <a:t>  </a:t>
                      </a:r>
                      <a:r>
                        <a:rPr lang="zh-CN" altLang="en-US" sz="2400" b="0" kern="1200" dirty="0" smtClean="0">
                          <a:solidFill>
                            <a:schemeClr val="dk1"/>
                          </a:solidFill>
                          <a:latin typeface="华文楷体" pitchFamily="2" charset="-122"/>
                          <a:ea typeface="华文楷体" pitchFamily="2" charset="-122"/>
                          <a:cs typeface="+mn-cs"/>
                        </a:rPr>
                        <a:t>与</a:t>
                      </a:r>
                      <a:r>
                        <a:rPr lang="en-US" altLang="en-US" sz="240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有联系 </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400" dirty="0">
                        <a:latin typeface="华文楷体" pitchFamily="2" charset="-122"/>
                        <a:ea typeface="华文楷体" pitchFamily="2" charset="-122"/>
                      </a:endParaRPr>
                    </a:p>
                  </a:txBody>
                  <a:tcPr anchor="ctr"/>
                </a:tc>
              </a:tr>
              <a:tr h="498433">
                <a:tc>
                  <a:txBody>
                    <a:bodyPr/>
                    <a:lstStyle/>
                    <a:p>
                      <a:pPr marL="0" algn="l" defTabSz="914400" rtl="0" eaLnBrk="1" latinLnBrk="0" hangingPunct="1"/>
                      <a:r>
                        <a:rPr lang="en-US" altLang="zh-CN" sz="2400" b="0" kern="1200" dirty="0" smtClean="0">
                          <a:solidFill>
                            <a:schemeClr val="dk1"/>
                          </a:solidFill>
                          <a:latin typeface="华文楷体" pitchFamily="2" charset="-122"/>
                          <a:ea typeface="华文楷体" pitchFamily="2" charset="-122"/>
                          <a:cs typeface="+mn-cs"/>
                        </a:rPr>
                        <a:t>4  </a:t>
                      </a:r>
                      <a:r>
                        <a:rPr lang="zh-CN" altLang="en-US" sz="2400" b="0" kern="1200" dirty="0" smtClean="0">
                          <a:solidFill>
                            <a:schemeClr val="dk1"/>
                          </a:solidFill>
                          <a:latin typeface="华文楷体" pitchFamily="2" charset="-122"/>
                          <a:ea typeface="华文楷体" pitchFamily="2" charset="-122"/>
                          <a:cs typeface="+mn-cs"/>
                        </a:rPr>
                        <a:t>是</a:t>
                      </a:r>
                      <a:r>
                        <a:rPr lang="en-US" altLang="en-US" sz="240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的特征</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400" dirty="0">
                        <a:latin typeface="华文楷体" pitchFamily="2" charset="-122"/>
                        <a:ea typeface="华文楷体" pitchFamily="2" charset="-122"/>
                      </a:endParaRPr>
                    </a:p>
                  </a:txBody>
                  <a:tcPr anchor="ctr"/>
                </a:tc>
              </a:tr>
              <a:tr h="498433">
                <a:tc>
                  <a:txBody>
                    <a:bodyPr/>
                    <a:lstStyle/>
                    <a:p>
                      <a:pPr marL="0" algn="l" defTabSz="914400" rtl="0" eaLnBrk="1" latinLnBrk="0" hangingPunct="1"/>
                      <a:r>
                        <a:rPr lang="en-US" altLang="zh-CN" sz="2400" b="0" kern="1200" dirty="0" smtClean="0">
                          <a:solidFill>
                            <a:schemeClr val="dk1"/>
                          </a:solidFill>
                          <a:latin typeface="华文楷体" pitchFamily="2" charset="-122"/>
                          <a:ea typeface="华文楷体" pitchFamily="2" charset="-122"/>
                          <a:cs typeface="+mn-cs"/>
                        </a:rPr>
                        <a:t>5</a:t>
                      </a:r>
                      <a:r>
                        <a:rPr lang="en-US" altLang="zh-CN" sz="2400" b="0" kern="1200" baseline="0" dirty="0" smtClean="0">
                          <a:solidFill>
                            <a:schemeClr val="dk1"/>
                          </a:solidFill>
                          <a:latin typeface="华文楷体" pitchFamily="2" charset="-122"/>
                          <a:ea typeface="华文楷体" pitchFamily="2" charset="-122"/>
                          <a:cs typeface="+mn-cs"/>
                        </a:rPr>
                        <a:t>  </a:t>
                      </a:r>
                      <a:r>
                        <a:rPr lang="zh-CN" altLang="en-US" sz="2400" b="0" kern="1200" baseline="0" dirty="0" smtClean="0">
                          <a:solidFill>
                            <a:schemeClr val="dk1"/>
                          </a:solidFill>
                          <a:latin typeface="华文楷体" pitchFamily="2" charset="-122"/>
                          <a:ea typeface="华文楷体" pitchFamily="2" charset="-122"/>
                          <a:cs typeface="+mn-cs"/>
                        </a:rPr>
                        <a:t>为了</a:t>
                      </a:r>
                      <a:endParaRPr lang="zh-CN" altLang="en-US" sz="2400" b="0" kern="1200" dirty="0" smtClean="0">
                        <a:solidFill>
                          <a:schemeClr val="dk1"/>
                        </a:solidFill>
                        <a:latin typeface="华文楷体" pitchFamily="2" charset="-122"/>
                        <a:ea typeface="华文楷体" pitchFamily="2" charset="-122"/>
                        <a:cs typeface="+mn-cs"/>
                      </a:endParaRPr>
                    </a:p>
                  </a:txBody>
                  <a:tcPr anchor="ctr"/>
                </a:tc>
                <a:tc>
                  <a:txBody>
                    <a:bodyPr/>
                    <a:lstStyle/>
                    <a:p>
                      <a:endParaRPr lang="zh-CN" altLang="en-US" sz="2400" dirty="0">
                        <a:latin typeface="华文楷体" pitchFamily="2" charset="-122"/>
                        <a:ea typeface="华文楷体" pitchFamily="2" charset="-122"/>
                      </a:endParaRPr>
                    </a:p>
                  </a:txBody>
                  <a:tcPr anchor="ctr"/>
                </a:tc>
              </a:tr>
              <a:tr h="498433">
                <a:tc>
                  <a:txBody>
                    <a:bodyPr/>
                    <a:lstStyle/>
                    <a:p>
                      <a:r>
                        <a:rPr lang="en-US" altLang="zh-CN" sz="2400" b="0" kern="1200" dirty="0" smtClean="0">
                          <a:solidFill>
                            <a:schemeClr val="dk1"/>
                          </a:solidFill>
                          <a:latin typeface="华文楷体" pitchFamily="2" charset="-122"/>
                          <a:ea typeface="华文楷体" pitchFamily="2" charset="-122"/>
                          <a:cs typeface="+mn-cs"/>
                        </a:rPr>
                        <a:t>6</a:t>
                      </a:r>
                      <a:r>
                        <a:rPr lang="en-US" altLang="zh-CN" sz="2400" b="0" kern="1200" baseline="0" dirty="0" smtClean="0">
                          <a:solidFill>
                            <a:schemeClr val="dk1"/>
                          </a:solidFill>
                          <a:latin typeface="华文楷体" pitchFamily="2" charset="-122"/>
                          <a:ea typeface="华文楷体" pitchFamily="2" charset="-122"/>
                          <a:cs typeface="+mn-cs"/>
                        </a:rPr>
                        <a:t>  </a:t>
                      </a:r>
                      <a:r>
                        <a:rPr lang="zh-CN" altLang="en-US" sz="2400" b="0" kern="1200" dirty="0" smtClean="0">
                          <a:solidFill>
                            <a:schemeClr val="dk1"/>
                          </a:solidFill>
                          <a:latin typeface="华文楷体" pitchFamily="2" charset="-122"/>
                          <a:ea typeface="华文楷体" pitchFamily="2" charset="-122"/>
                          <a:cs typeface="+mn-cs"/>
                        </a:rPr>
                        <a:t>作为副业；作为兼职</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400" dirty="0">
                        <a:latin typeface="华文楷体" pitchFamily="2" charset="-122"/>
                        <a:ea typeface="华文楷体" pitchFamily="2" charset="-122"/>
                      </a:endParaRPr>
                    </a:p>
                  </a:txBody>
                  <a:tcPr anchor="ctr"/>
                </a:tc>
              </a:tr>
              <a:tr h="498433">
                <a:tc>
                  <a:txBody>
                    <a:bodyPr/>
                    <a:lstStyle/>
                    <a:p>
                      <a:pPr marL="457200" indent="-457200">
                        <a:buNone/>
                      </a:pPr>
                      <a:r>
                        <a:rPr lang="en-US" altLang="zh-CN" sz="2400" b="0" kern="1200" dirty="0" smtClean="0">
                          <a:solidFill>
                            <a:schemeClr val="dk1"/>
                          </a:solidFill>
                          <a:latin typeface="华文楷体" pitchFamily="2" charset="-122"/>
                          <a:ea typeface="华文楷体" pitchFamily="2" charset="-122"/>
                          <a:cs typeface="+mn-cs"/>
                        </a:rPr>
                        <a:t>7  </a:t>
                      </a:r>
                      <a:r>
                        <a:rPr lang="zh-CN" altLang="en-US" sz="2400" b="0" kern="1200" dirty="0" smtClean="0">
                          <a:solidFill>
                            <a:schemeClr val="dk1"/>
                          </a:solidFill>
                          <a:latin typeface="华文楷体" pitchFamily="2" charset="-122"/>
                          <a:ea typeface="华文楷体" pitchFamily="2" charset="-122"/>
                          <a:cs typeface="+mn-cs"/>
                        </a:rPr>
                        <a:t>感觉（某人或某事）  </a:t>
                      </a:r>
                      <a:endParaRPr lang="en-US" altLang="zh-CN" sz="2400" b="0" kern="1200" dirty="0" smtClean="0">
                        <a:solidFill>
                          <a:schemeClr val="dk1"/>
                        </a:solidFill>
                        <a:latin typeface="华文楷体" pitchFamily="2" charset="-122"/>
                        <a:ea typeface="华文楷体" pitchFamily="2" charset="-122"/>
                        <a:cs typeface="+mn-cs"/>
                      </a:endParaRPr>
                    </a:p>
                    <a:p>
                      <a:pPr marL="457200" indent="-457200">
                        <a:buNone/>
                      </a:pPr>
                      <a:r>
                        <a:rPr lang="zh-CN" altLang="en-US" sz="2400" b="0" kern="1200" dirty="0" smtClean="0">
                          <a:solidFill>
                            <a:schemeClr val="dk1"/>
                          </a:solidFill>
                          <a:latin typeface="华文楷体" pitchFamily="2" charset="-122"/>
                          <a:ea typeface="华文楷体" pitchFamily="2" charset="-122"/>
                          <a:cs typeface="+mn-cs"/>
                        </a:rPr>
                        <a:t>   不可信任；怀疑</a:t>
                      </a:r>
                      <a:endParaRPr lang="zh-CN" altLang="en-US" sz="24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400" dirty="0">
                        <a:latin typeface="华文楷体" pitchFamily="2" charset="-122"/>
                        <a:ea typeface="华文楷体" pitchFamily="2" charset="-122"/>
                      </a:endParaRPr>
                    </a:p>
                  </a:txBody>
                  <a:tcPr anchor="ctr"/>
                </a:tc>
              </a:tr>
            </a:tbl>
          </a:graphicData>
        </a:graphic>
      </p:graphicFrame>
      <p:sp>
        <p:nvSpPr>
          <p:cNvPr id="6" name="TextBox 5"/>
          <p:cNvSpPr txBox="1">
            <a:spLocks noChangeArrowheads="1"/>
          </p:cNvSpPr>
          <p:nvPr/>
        </p:nvSpPr>
        <p:spPr bwMode="auto">
          <a:xfrm>
            <a:off x="4071934" y="1928802"/>
            <a:ext cx="4824413"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starve (sb. / oneself) to death </a:t>
            </a:r>
            <a:endParaRPr lang="zh-CN" altLang="en-US" sz="2400" dirty="0">
              <a:latin typeface="Helvetica"/>
              <a:ea typeface="Cambria Math" pitchFamily="18" charset="0"/>
              <a:cs typeface="Arial" pitchFamily="34" charset="0"/>
            </a:endParaRPr>
          </a:p>
        </p:txBody>
      </p:sp>
      <p:sp>
        <p:nvSpPr>
          <p:cNvPr id="7" name="TextBox 6"/>
          <p:cNvSpPr txBox="1">
            <a:spLocks noChangeArrowheads="1"/>
          </p:cNvSpPr>
          <p:nvPr/>
        </p:nvSpPr>
        <p:spPr bwMode="auto">
          <a:xfrm>
            <a:off x="3563938" y="1962150"/>
            <a:ext cx="4824412" cy="430213"/>
          </a:xfrm>
          <a:prstGeom prst="rect">
            <a:avLst/>
          </a:prstGeom>
          <a:noFill/>
          <a:ln w="9525">
            <a:noFill/>
            <a:miter lim="800000"/>
            <a:headEnd/>
            <a:tailEnd/>
          </a:ln>
        </p:spPr>
        <p:txBody>
          <a:bodyPr>
            <a:spAutoFit/>
          </a:bodyPr>
          <a:lstStyle/>
          <a:p>
            <a:endParaRPr lang="zh-CN" altLang="en-US" sz="2200">
              <a:latin typeface="Helvetica"/>
              <a:ea typeface="Cambria Math" pitchFamily="18" charset="0"/>
              <a:cs typeface="Arial" pitchFamily="34" charset="0"/>
            </a:endParaRPr>
          </a:p>
        </p:txBody>
      </p:sp>
      <p:sp>
        <p:nvSpPr>
          <p:cNvPr id="8" name="TextBox 7"/>
          <p:cNvSpPr txBox="1">
            <a:spLocks noChangeArrowheads="1"/>
          </p:cNvSpPr>
          <p:nvPr/>
        </p:nvSpPr>
        <p:spPr bwMode="auto">
          <a:xfrm>
            <a:off x="4071934" y="3038773"/>
            <a:ext cx="4824412"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be attached to </a:t>
            </a:r>
          </a:p>
        </p:txBody>
      </p:sp>
      <p:sp>
        <p:nvSpPr>
          <p:cNvPr id="10" name="TextBox 9"/>
          <p:cNvSpPr txBox="1">
            <a:spLocks noChangeArrowheads="1"/>
          </p:cNvSpPr>
          <p:nvPr/>
        </p:nvSpPr>
        <p:spPr bwMode="auto">
          <a:xfrm>
            <a:off x="4071934" y="3538839"/>
            <a:ext cx="4824412"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be a quality of</a:t>
            </a:r>
          </a:p>
        </p:txBody>
      </p:sp>
      <p:sp>
        <p:nvSpPr>
          <p:cNvPr id="11" name="TextBox 10"/>
          <p:cNvSpPr txBox="1">
            <a:spLocks noChangeArrowheads="1"/>
          </p:cNvSpPr>
          <p:nvPr/>
        </p:nvSpPr>
        <p:spPr bwMode="auto">
          <a:xfrm>
            <a:off x="4071934" y="4038905"/>
            <a:ext cx="4824412"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for the sake of</a:t>
            </a:r>
          </a:p>
        </p:txBody>
      </p:sp>
      <p:sp>
        <p:nvSpPr>
          <p:cNvPr id="12" name="TextBox 11"/>
          <p:cNvSpPr txBox="1">
            <a:spLocks noChangeArrowheads="1"/>
          </p:cNvSpPr>
          <p:nvPr/>
        </p:nvSpPr>
        <p:spPr bwMode="auto">
          <a:xfrm>
            <a:off x="4071934" y="4572008"/>
            <a:ext cx="4824413"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on the side</a:t>
            </a:r>
            <a:endParaRPr lang="en-US" altLang="zh-CN" sz="2400" dirty="0">
              <a:latin typeface="Helvetica"/>
              <a:ea typeface="Cambria Math" pitchFamily="18" charset="0"/>
              <a:cs typeface="Arial" pitchFamily="34" charset="0"/>
            </a:endParaRPr>
          </a:p>
        </p:txBody>
      </p:sp>
      <p:pic>
        <p:nvPicPr>
          <p:cNvPr id="109608" name="Picture 2" descr="H:\2015年修改\图片22.jpg"/>
          <p:cNvPicPr>
            <a:picLocks noChangeAspect="1" noChangeArrowheads="1"/>
          </p:cNvPicPr>
          <p:nvPr/>
        </p:nvPicPr>
        <p:blipFill>
          <a:blip r:embed="rId2"/>
          <a:srcRect r="5202"/>
          <a:stretch>
            <a:fillRect/>
          </a:stretch>
        </p:blipFill>
        <p:spPr bwMode="auto">
          <a:xfrm>
            <a:off x="0" y="0"/>
            <a:ext cx="9144000" cy="1279525"/>
          </a:xfrm>
          <a:prstGeom prst="rect">
            <a:avLst/>
          </a:prstGeom>
          <a:noFill/>
          <a:ln w="9525">
            <a:noFill/>
            <a:miter lim="800000"/>
            <a:headEnd/>
            <a:tailEnd/>
          </a:ln>
        </p:spPr>
      </p:pic>
      <p:sp>
        <p:nvSpPr>
          <p:cNvPr id="17" name="TextBox 16"/>
          <p:cNvSpPr txBox="1">
            <a:spLocks noChangeArrowheads="1"/>
          </p:cNvSpPr>
          <p:nvPr/>
        </p:nvSpPr>
        <p:spPr bwMode="auto">
          <a:xfrm>
            <a:off x="4071934" y="2571744"/>
            <a:ext cx="4824412"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double bind</a:t>
            </a:r>
            <a:endParaRPr lang="en-US" altLang="zh-CN" sz="2400" dirty="0">
              <a:latin typeface="Helvetica"/>
              <a:ea typeface="Cambria Math" pitchFamily="18" charset="0"/>
              <a:cs typeface="Arial" pitchFamily="34" charset="0"/>
            </a:endParaRPr>
          </a:p>
        </p:txBody>
      </p:sp>
      <p:sp>
        <p:nvSpPr>
          <p:cNvPr id="15" name="TextBox 14"/>
          <p:cNvSpPr txBox="1">
            <a:spLocks noChangeArrowheads="1"/>
          </p:cNvSpPr>
          <p:nvPr/>
        </p:nvSpPr>
        <p:spPr bwMode="auto">
          <a:xfrm>
            <a:off x="4071934" y="5214950"/>
            <a:ext cx="4824413" cy="461665"/>
          </a:xfrm>
          <a:prstGeom prst="rect">
            <a:avLst/>
          </a:prstGeom>
          <a:noFill/>
          <a:ln w="9525">
            <a:noFill/>
            <a:miter lim="800000"/>
            <a:headEnd/>
            <a:tailEnd/>
          </a:ln>
        </p:spPr>
        <p:txBody>
          <a:bodyPr>
            <a:spAutoFit/>
          </a:bodyPr>
          <a:lstStyle/>
          <a:p>
            <a:r>
              <a:rPr lang="en-US" altLang="zh-CN" sz="2400" dirty="0" smtClean="0">
                <a:latin typeface="Helvetica"/>
                <a:ea typeface="Cambria Math" pitchFamily="18" charset="0"/>
                <a:cs typeface="Arial" pitchFamily="34" charset="0"/>
              </a:rPr>
              <a:t>be suspicious of </a:t>
            </a:r>
            <a:endParaRPr lang="en-US" altLang="zh-CN" sz="2400" dirty="0">
              <a:latin typeface="Helvetica"/>
              <a:ea typeface="Cambria Math"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7"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28595" y="1427163"/>
          <a:ext cx="8358306" cy="4643410"/>
        </p:xfrm>
        <a:graphic>
          <a:graphicData uri="http://schemas.openxmlformats.org/drawingml/2006/table">
            <a:tbl>
              <a:tblPr firstRow="1" bandRow="1">
                <a:tableStyleId>{22838BEF-8BB2-4498-84A7-C5851F593DF1}</a:tableStyleId>
              </a:tblPr>
              <a:tblGrid>
                <a:gridCol w="3643339"/>
                <a:gridCol w="4714967"/>
              </a:tblGrid>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8  </a:t>
                      </a:r>
                      <a:r>
                        <a:rPr lang="zh-CN" altLang="en-US" sz="2200" b="0" kern="1200" dirty="0" smtClean="0">
                          <a:solidFill>
                            <a:schemeClr val="dk1"/>
                          </a:solidFill>
                          <a:latin typeface="华文楷体" pitchFamily="2" charset="-122"/>
                          <a:ea typeface="华文楷体" pitchFamily="2" charset="-122"/>
                          <a:cs typeface="+mn-cs"/>
                        </a:rPr>
                        <a:t>切入主题</a:t>
                      </a: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503272">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9  </a:t>
                      </a:r>
                      <a:r>
                        <a:rPr lang="zh-CN" altLang="en-US" sz="2200" b="0" kern="1200" baseline="0" dirty="0" smtClean="0">
                          <a:solidFill>
                            <a:schemeClr val="dk1"/>
                          </a:solidFill>
                          <a:latin typeface="华文楷体" pitchFamily="2" charset="-122"/>
                          <a:ea typeface="华文楷体" pitchFamily="2" charset="-122"/>
                          <a:cs typeface="+mn-cs"/>
                        </a:rPr>
                        <a:t>离题；漫游；闲逛</a:t>
                      </a:r>
                      <a:endParaRPr lang="zh-CN" altLang="en-US" sz="1800" kern="1200" baseline="0" dirty="0" smtClean="0">
                        <a:solidFill>
                          <a:schemeClr val="dk1"/>
                        </a:solidFill>
                        <a:latin typeface="+mn-lt"/>
                        <a:ea typeface="+mn-ea"/>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85666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10 </a:t>
                      </a:r>
                      <a:r>
                        <a:rPr lang="zh-CN" altLang="en-US" sz="2200" b="0" kern="1200" baseline="0" dirty="0" smtClean="0">
                          <a:solidFill>
                            <a:schemeClr val="dk1"/>
                          </a:solidFill>
                          <a:latin typeface="华文楷体" pitchFamily="2" charset="-122"/>
                          <a:ea typeface="华文楷体" pitchFamily="2" charset="-122"/>
                          <a:cs typeface="+mn-cs"/>
                        </a:rPr>
                        <a:t>以</a:t>
                      </a:r>
                      <a:r>
                        <a:rPr lang="en-US" altLang="en-US" sz="2200" kern="1200" dirty="0" smtClean="0">
                          <a:solidFill>
                            <a:schemeClr val="dk1"/>
                          </a:solidFill>
                          <a:latin typeface="华文楷体" pitchFamily="2" charset="-122"/>
                          <a:ea typeface="华文楷体" pitchFamily="2" charset="-122"/>
                          <a:cs typeface="+mn-cs"/>
                        </a:rPr>
                        <a:t>……</a:t>
                      </a:r>
                      <a:r>
                        <a:rPr lang="zh-CN" altLang="en-US" sz="2200" b="0" kern="1200" baseline="0" dirty="0" smtClean="0">
                          <a:solidFill>
                            <a:schemeClr val="dk1"/>
                          </a:solidFill>
                          <a:latin typeface="华文楷体" pitchFamily="2" charset="-122"/>
                          <a:ea typeface="华文楷体" pitchFamily="2" charset="-122"/>
                          <a:cs typeface="+mn-cs"/>
                        </a:rPr>
                        <a:t>限制某人（的自由、    </a:t>
                      </a:r>
                      <a:endParaRPr lang="en-US" altLang="zh-CN" sz="2200" b="0" kern="1200" baseline="0" dirty="0" smtClean="0">
                        <a:solidFill>
                          <a:schemeClr val="dk1"/>
                        </a:solidFill>
                        <a:latin typeface="华文楷体" pitchFamily="2" charset="-122"/>
                        <a:ea typeface="华文楷体" pitchFamily="2" charset="-122"/>
                        <a:cs typeface="+mn-cs"/>
                      </a:endParaRPr>
                    </a:p>
                    <a:p>
                      <a:r>
                        <a:rPr lang="en-US" altLang="zh-CN" sz="2200" b="0" kern="1200" baseline="0" dirty="0" smtClean="0">
                          <a:solidFill>
                            <a:schemeClr val="dk1"/>
                          </a:solidFill>
                          <a:latin typeface="华文楷体" pitchFamily="2" charset="-122"/>
                          <a:ea typeface="华文楷体" pitchFamily="2" charset="-122"/>
                          <a:cs typeface="+mn-cs"/>
                        </a:rPr>
                        <a:t>      </a:t>
                      </a:r>
                      <a:r>
                        <a:rPr lang="zh-CN" altLang="en-US" sz="2200" b="0" kern="1200" baseline="0" dirty="0" smtClean="0">
                          <a:solidFill>
                            <a:schemeClr val="dk1"/>
                          </a:solidFill>
                          <a:latin typeface="华文楷体" pitchFamily="2" charset="-122"/>
                          <a:ea typeface="华文楷体" pitchFamily="2" charset="-122"/>
                          <a:cs typeface="+mn-cs"/>
                        </a:rPr>
                        <a:t>机会等）； 包围；围住</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11</a:t>
                      </a:r>
                      <a:r>
                        <a:rPr lang="en-US" altLang="zh-CN" sz="2200" kern="1200" baseline="0" dirty="0" smtClean="0">
                          <a:solidFill>
                            <a:schemeClr val="dk1"/>
                          </a:solidFill>
                          <a:latin typeface="华文楷体" pitchFamily="2" charset="-122"/>
                          <a:ea typeface="华文楷体" pitchFamily="2" charset="-122"/>
                          <a:cs typeface="+mn-cs"/>
                        </a:rPr>
                        <a:t>  </a:t>
                      </a:r>
                      <a:r>
                        <a:rPr lang="zh-CN" altLang="en-US" sz="2200" b="0" kern="1200" dirty="0" smtClean="0">
                          <a:solidFill>
                            <a:schemeClr val="dk1"/>
                          </a:solidFill>
                          <a:latin typeface="华文楷体" pitchFamily="2" charset="-122"/>
                          <a:ea typeface="华文楷体" pitchFamily="2" charset="-122"/>
                          <a:cs typeface="+mn-cs"/>
                        </a:rPr>
                        <a:t>有代表性的；代表</a:t>
                      </a:r>
                      <a:r>
                        <a:rPr lang="en-US" altLang="en-US"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的</a:t>
                      </a:r>
                      <a:endParaRPr lang="en-US" altLang="zh-CN" sz="2200" b="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12</a:t>
                      </a:r>
                      <a:r>
                        <a:rPr lang="en-US" altLang="zh-CN" sz="2200" kern="1200" baseline="0" dirty="0" smtClean="0">
                          <a:solidFill>
                            <a:schemeClr val="dk1"/>
                          </a:solidFill>
                          <a:latin typeface="华文楷体" pitchFamily="2" charset="-122"/>
                          <a:ea typeface="华文楷体" pitchFamily="2" charset="-122"/>
                          <a:cs typeface="+mn-cs"/>
                        </a:rPr>
                        <a:t>  </a:t>
                      </a:r>
                      <a:r>
                        <a:rPr lang="zh-CN" altLang="en-US" sz="2200" kern="1200" baseline="0" dirty="0" smtClean="0">
                          <a:solidFill>
                            <a:schemeClr val="dk1"/>
                          </a:solidFill>
                          <a:latin typeface="华文楷体" pitchFamily="2" charset="-122"/>
                          <a:ea typeface="华文楷体" pitchFamily="2" charset="-122"/>
                          <a:cs typeface="+mn-cs"/>
                        </a:rPr>
                        <a:t>外在行为</a:t>
                      </a:r>
                      <a:endParaRPr lang="zh-CN" altLang="en-US" sz="2200" b="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13</a:t>
                      </a:r>
                      <a:r>
                        <a:rPr lang="en-US" altLang="zh-CN" sz="2200" kern="1200" baseline="0" dirty="0" smtClean="0">
                          <a:solidFill>
                            <a:schemeClr val="dk1"/>
                          </a:solidFill>
                          <a:latin typeface="华文楷体" pitchFamily="2" charset="-122"/>
                          <a:ea typeface="华文楷体" pitchFamily="2" charset="-122"/>
                          <a:cs typeface="+mn-cs"/>
                        </a:rPr>
                        <a:t>  </a:t>
                      </a:r>
                      <a:r>
                        <a:rPr lang="zh-CN" altLang="en-US" sz="2200" b="0" kern="1200" baseline="0" dirty="0" smtClean="0">
                          <a:solidFill>
                            <a:schemeClr val="dk1"/>
                          </a:solidFill>
                          <a:latin typeface="华文楷体" pitchFamily="2" charset="-122"/>
                          <a:ea typeface="华文楷体" pitchFamily="2" charset="-122"/>
                          <a:cs typeface="+mn-cs"/>
                        </a:rPr>
                        <a:t>在某种程度上</a:t>
                      </a:r>
                      <a:endParaRPr lang="zh-CN" altLang="en-US" sz="2200" b="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791310">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如果有什么不同；甚至正</a:t>
                      </a:r>
                      <a:r>
                        <a:rPr lang="zh-CN" altLang="en-US" sz="2200" b="0" kern="1200" baseline="0" dirty="0" smtClean="0">
                          <a:solidFill>
                            <a:schemeClr val="dk1"/>
                          </a:solidFill>
                          <a:latin typeface="华文楷体" pitchFamily="2" charset="-122"/>
                          <a:ea typeface="华文楷体" pitchFamily="2" charset="-122"/>
                          <a:cs typeface="+mn-cs"/>
                        </a:rPr>
                        <a:t>  </a:t>
                      </a:r>
                      <a:endParaRPr lang="en-US" altLang="zh-CN" sz="2200" b="0" kern="1200" baseline="0" dirty="0" smtClean="0">
                        <a:solidFill>
                          <a:schemeClr val="dk1"/>
                        </a:solidFill>
                        <a:latin typeface="华文楷体" pitchFamily="2" charset="-122"/>
                        <a:ea typeface="华文楷体" pitchFamily="2" charset="-122"/>
                        <a:cs typeface="+mn-cs"/>
                      </a:endParaRPr>
                    </a:p>
                    <a:p>
                      <a:r>
                        <a:rPr lang="en-US" altLang="zh-CN" sz="2200" b="0" kern="1200" baseline="0" dirty="0" smtClean="0">
                          <a:solidFill>
                            <a:schemeClr val="dk1"/>
                          </a:solidFill>
                          <a:latin typeface="华文楷体" pitchFamily="2" charset="-122"/>
                          <a:ea typeface="华文楷体" pitchFamily="2" charset="-122"/>
                          <a:cs typeface="+mn-cs"/>
                        </a:rPr>
                        <a:t>       </a:t>
                      </a:r>
                      <a:r>
                        <a:rPr lang="zh-CN" altLang="en-US" sz="2200" b="0" kern="1200" baseline="0" dirty="0" smtClean="0">
                          <a:solidFill>
                            <a:schemeClr val="dk1"/>
                          </a:solidFill>
                          <a:latin typeface="华文楷体" pitchFamily="2" charset="-122"/>
                          <a:ea typeface="华文楷体" pitchFamily="2" charset="-122"/>
                          <a:cs typeface="+mn-cs"/>
                        </a:rPr>
                        <a:t>相</a:t>
                      </a:r>
                      <a:r>
                        <a:rPr lang="zh-CN" altLang="en-US" sz="2200" b="0" kern="1200" dirty="0" smtClean="0">
                          <a:solidFill>
                            <a:schemeClr val="dk1"/>
                          </a:solidFill>
                          <a:latin typeface="华文楷体" pitchFamily="2" charset="-122"/>
                          <a:ea typeface="华文楷体" pitchFamily="2" charset="-122"/>
                          <a:cs typeface="+mn-cs"/>
                        </a:rPr>
                        <a:t>反；甚至还不如说</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15</a:t>
                      </a:r>
                      <a:r>
                        <a:rPr lang="zh-CN" altLang="en-US" sz="2200" b="0" kern="1200" baseline="0" dirty="0" smtClean="0">
                          <a:solidFill>
                            <a:schemeClr val="dk1"/>
                          </a:solidFill>
                          <a:latin typeface="华文楷体" pitchFamily="2" charset="-122"/>
                          <a:ea typeface="华文楷体" pitchFamily="2" charset="-122"/>
                          <a:cs typeface="+mn-cs"/>
                        </a:rPr>
                        <a:t>  涉及；指的是</a:t>
                      </a:r>
                      <a:endParaRPr lang="zh-CN" altLang="en-US" sz="2200" b="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a:spLocks noChangeArrowheads="1"/>
          </p:cNvSpPr>
          <p:nvPr/>
        </p:nvSpPr>
        <p:spPr bwMode="auto">
          <a:xfrm>
            <a:off x="4105275" y="1426477"/>
            <a:ext cx="4824413" cy="430887"/>
          </a:xfrm>
          <a:prstGeom prst="rect">
            <a:avLst/>
          </a:prstGeom>
          <a:noFill/>
          <a:ln w="9525">
            <a:noFill/>
            <a:miter lim="800000"/>
            <a:headEnd/>
            <a:tailEnd/>
          </a:ln>
        </p:spPr>
        <p:txBody>
          <a:bodyPr>
            <a:spAutoFit/>
          </a:bodyPr>
          <a:lstStyle/>
          <a:p>
            <a:r>
              <a:rPr lang="en-US" altLang="zh-CN" sz="2200" dirty="0" smtClean="0">
                <a:latin typeface="Helvetica"/>
                <a:ea typeface="Cambria Math" pitchFamily="18" charset="0"/>
                <a:cs typeface="Arial" pitchFamily="34" charset="0"/>
              </a:rPr>
              <a:t>get / come to the point </a:t>
            </a:r>
            <a:endParaRPr lang="en-US" altLang="zh-CN" sz="2200" dirty="0">
              <a:latin typeface="Helvetica"/>
              <a:ea typeface="Cambria Math" pitchFamily="18" charset="0"/>
              <a:cs typeface="Arial" pitchFamily="34" charset="0"/>
            </a:endParaRPr>
          </a:p>
        </p:txBody>
      </p:sp>
      <p:sp>
        <p:nvSpPr>
          <p:cNvPr id="7" name="TextBox 6"/>
          <p:cNvSpPr txBox="1">
            <a:spLocks noChangeArrowheads="1"/>
          </p:cNvSpPr>
          <p:nvPr/>
        </p:nvSpPr>
        <p:spPr bwMode="auto">
          <a:xfrm>
            <a:off x="4105275" y="2000240"/>
            <a:ext cx="4824413" cy="430213"/>
          </a:xfrm>
          <a:prstGeom prst="rect">
            <a:avLst/>
          </a:prstGeom>
          <a:noFill/>
          <a:ln w="9525">
            <a:noFill/>
            <a:miter lim="800000"/>
            <a:headEnd/>
            <a:tailEnd/>
          </a:ln>
        </p:spPr>
        <p:txBody>
          <a:bodyPr>
            <a:spAutoFit/>
          </a:bodyPr>
          <a:lstStyle/>
          <a:p>
            <a:r>
              <a:rPr lang="en-US" altLang="zh-CN" sz="2200" dirty="0" smtClean="0">
                <a:latin typeface="Helvetica"/>
                <a:ea typeface="Cambria Math" pitchFamily="18" charset="0"/>
                <a:cs typeface="Arial" pitchFamily="34" charset="0"/>
              </a:rPr>
              <a:t>wander around</a:t>
            </a:r>
            <a:endParaRPr lang="en-US" altLang="zh-CN" sz="2200" dirty="0">
              <a:latin typeface="Helvetica"/>
              <a:ea typeface="Cambria Math" pitchFamily="18" charset="0"/>
              <a:cs typeface="Arial" pitchFamily="34" charset="0"/>
            </a:endParaRPr>
          </a:p>
        </p:txBody>
      </p:sp>
      <p:sp>
        <p:nvSpPr>
          <p:cNvPr id="8" name="TextBox 7"/>
          <p:cNvSpPr txBox="1">
            <a:spLocks noChangeArrowheads="1"/>
          </p:cNvSpPr>
          <p:nvPr/>
        </p:nvSpPr>
        <p:spPr bwMode="auto">
          <a:xfrm>
            <a:off x="4105275" y="2640923"/>
            <a:ext cx="4824413" cy="430887"/>
          </a:xfrm>
          <a:prstGeom prst="rect">
            <a:avLst/>
          </a:prstGeom>
          <a:noFill/>
          <a:ln w="9525">
            <a:noFill/>
            <a:miter lim="800000"/>
            <a:headEnd/>
            <a:tailEnd/>
          </a:ln>
        </p:spPr>
        <p:txBody>
          <a:bodyPr>
            <a:spAutoFit/>
          </a:bodyPr>
          <a:lstStyle/>
          <a:p>
            <a:r>
              <a:rPr lang="en-US" altLang="zh-CN" sz="2200" dirty="0" smtClean="0">
                <a:latin typeface="Helvetica"/>
                <a:ea typeface="Cambria Math" pitchFamily="18" charset="0"/>
                <a:cs typeface="Arial" pitchFamily="34" charset="0"/>
              </a:rPr>
              <a:t>hedge … in with / by … </a:t>
            </a:r>
            <a:endParaRPr lang="en-US" altLang="zh-CN" sz="2200" dirty="0">
              <a:latin typeface="Helvetica"/>
              <a:ea typeface="Cambria Math" pitchFamily="18" charset="0"/>
              <a:cs typeface="Arial" pitchFamily="34" charset="0"/>
            </a:endParaRPr>
          </a:p>
        </p:txBody>
      </p:sp>
      <p:sp>
        <p:nvSpPr>
          <p:cNvPr id="10" name="TextBox 9"/>
          <p:cNvSpPr txBox="1">
            <a:spLocks noChangeArrowheads="1"/>
          </p:cNvSpPr>
          <p:nvPr/>
        </p:nvSpPr>
        <p:spPr bwMode="auto">
          <a:xfrm>
            <a:off x="4105275" y="3286124"/>
            <a:ext cx="4824413" cy="430887"/>
          </a:xfrm>
          <a:prstGeom prst="rect">
            <a:avLst/>
          </a:prstGeom>
          <a:noFill/>
          <a:ln w="9525">
            <a:noFill/>
            <a:miter lim="800000"/>
            <a:headEnd/>
            <a:tailEnd/>
          </a:ln>
        </p:spPr>
        <p:txBody>
          <a:bodyPr>
            <a:spAutoFit/>
          </a:bodyPr>
          <a:lstStyle/>
          <a:p>
            <a:r>
              <a:rPr lang="en-US" altLang="zh-CN" sz="2200" dirty="0" smtClean="0">
                <a:latin typeface="Helvetica"/>
                <a:ea typeface="Cambria Math" pitchFamily="18" charset="0"/>
                <a:cs typeface="Arial" pitchFamily="34" charset="0"/>
              </a:rPr>
              <a:t>be representative of </a:t>
            </a:r>
            <a:endParaRPr lang="en-US" altLang="zh-CN" sz="2200" dirty="0">
              <a:latin typeface="Helvetica"/>
              <a:ea typeface="Cambria Math" pitchFamily="18" charset="0"/>
              <a:cs typeface="Arial" pitchFamily="34" charset="0"/>
            </a:endParaRPr>
          </a:p>
        </p:txBody>
      </p:sp>
      <p:sp>
        <p:nvSpPr>
          <p:cNvPr id="12" name="TextBox 11"/>
          <p:cNvSpPr txBox="1">
            <a:spLocks noChangeArrowheads="1"/>
          </p:cNvSpPr>
          <p:nvPr/>
        </p:nvSpPr>
        <p:spPr bwMode="auto">
          <a:xfrm>
            <a:off x="4105275" y="3786190"/>
            <a:ext cx="4824413" cy="430887"/>
          </a:xfrm>
          <a:prstGeom prst="rect">
            <a:avLst/>
          </a:prstGeom>
          <a:noFill/>
          <a:ln w="9525">
            <a:noFill/>
            <a:miter lim="800000"/>
            <a:headEnd/>
            <a:tailEnd/>
          </a:ln>
        </p:spPr>
        <p:txBody>
          <a:bodyPr>
            <a:spAutoFit/>
          </a:bodyPr>
          <a:lstStyle/>
          <a:p>
            <a:r>
              <a:rPr lang="en-US" altLang="zh-CN" sz="2200" dirty="0" smtClean="0">
                <a:latin typeface="Helvetica"/>
                <a:ea typeface="Cambria Math" pitchFamily="18" charset="0"/>
                <a:cs typeface="Arial" pitchFamily="34" charset="0"/>
              </a:rPr>
              <a:t>exterior behavior</a:t>
            </a:r>
            <a:endParaRPr lang="en-US" altLang="zh-CN" sz="2200" dirty="0">
              <a:latin typeface="Helvetica"/>
              <a:ea typeface="Cambria Math" pitchFamily="18" charset="0"/>
              <a:cs typeface="Arial" pitchFamily="34" charset="0"/>
            </a:endParaRPr>
          </a:p>
        </p:txBody>
      </p:sp>
      <p:sp>
        <p:nvSpPr>
          <p:cNvPr id="13" name="TextBox 12"/>
          <p:cNvSpPr txBox="1">
            <a:spLocks noChangeArrowheads="1"/>
          </p:cNvSpPr>
          <p:nvPr/>
        </p:nvSpPr>
        <p:spPr bwMode="auto">
          <a:xfrm>
            <a:off x="4105305" y="4429132"/>
            <a:ext cx="4824413" cy="295466"/>
          </a:xfrm>
          <a:prstGeom prst="rect">
            <a:avLst/>
          </a:prstGeom>
          <a:noFill/>
          <a:ln w="9525">
            <a:noFill/>
            <a:miter lim="800000"/>
            <a:headEnd/>
            <a:tailEnd/>
          </a:ln>
        </p:spPr>
        <p:txBody>
          <a:bodyPr>
            <a:spAutoFit/>
          </a:bodyPr>
          <a:lstStyle/>
          <a:p>
            <a:pPr indent="-185738">
              <a:lnSpc>
                <a:spcPct val="60000"/>
              </a:lnSpc>
              <a:spcBef>
                <a:spcPct val="50000"/>
              </a:spcBef>
            </a:pPr>
            <a:r>
              <a:rPr lang="en-US" altLang="zh-CN" sz="2200" dirty="0" smtClean="0">
                <a:latin typeface="Helvetica"/>
                <a:ea typeface="Cambria Math" pitchFamily="18" charset="0"/>
                <a:cs typeface="Arial" pitchFamily="34" charset="0"/>
              </a:rPr>
              <a:t>in</a:t>
            </a:r>
            <a:r>
              <a:rPr lang="zh-CN" altLang="en-US" sz="2200" dirty="0" smtClean="0">
                <a:latin typeface="Helvetica"/>
                <a:ea typeface="Cambria Math" pitchFamily="18" charset="0"/>
                <a:cs typeface="Arial" pitchFamily="34" charset="0"/>
              </a:rPr>
              <a:t> </a:t>
            </a:r>
            <a:r>
              <a:rPr lang="en-US" altLang="zh-CN" sz="2200" dirty="0" smtClean="0">
                <a:latin typeface="Helvetica"/>
                <a:ea typeface="Cambria Math" pitchFamily="18" charset="0"/>
                <a:cs typeface="Arial" pitchFamily="34" charset="0"/>
              </a:rPr>
              <a:t>part</a:t>
            </a:r>
            <a:endParaRPr lang="en-US" altLang="zh-CN" sz="2200" dirty="0">
              <a:latin typeface="Helvetica"/>
              <a:ea typeface="Cambria Math" pitchFamily="18" charset="0"/>
              <a:cs typeface="Arial" pitchFamily="34" charset="0"/>
            </a:endParaRPr>
          </a:p>
        </p:txBody>
      </p:sp>
      <p:sp>
        <p:nvSpPr>
          <p:cNvPr id="14" name="TextBox 13"/>
          <p:cNvSpPr txBox="1">
            <a:spLocks noChangeArrowheads="1"/>
          </p:cNvSpPr>
          <p:nvPr/>
        </p:nvSpPr>
        <p:spPr bwMode="auto">
          <a:xfrm>
            <a:off x="4105305" y="5072074"/>
            <a:ext cx="4824413" cy="295466"/>
          </a:xfrm>
          <a:prstGeom prst="rect">
            <a:avLst/>
          </a:prstGeom>
          <a:noFill/>
          <a:ln w="9525">
            <a:noFill/>
            <a:miter lim="800000"/>
            <a:headEnd/>
            <a:tailEnd/>
          </a:ln>
        </p:spPr>
        <p:txBody>
          <a:bodyPr wrap="square">
            <a:spAutoFit/>
          </a:bodyPr>
          <a:lstStyle/>
          <a:p>
            <a:pPr indent="-185738">
              <a:lnSpc>
                <a:spcPct val="60000"/>
              </a:lnSpc>
              <a:spcBef>
                <a:spcPct val="50000"/>
              </a:spcBef>
            </a:pPr>
            <a:r>
              <a:rPr lang="en-US" altLang="zh-CN" sz="2200" dirty="0" smtClean="0">
                <a:latin typeface="Helvetica"/>
                <a:ea typeface="Cambria Math" pitchFamily="18" charset="0"/>
                <a:cs typeface="Arial" pitchFamily="34" charset="0"/>
              </a:rPr>
              <a:t>if anything</a:t>
            </a:r>
            <a:endParaRPr lang="en-US" altLang="zh-CN" sz="2200" dirty="0">
              <a:latin typeface="Helvetica"/>
              <a:ea typeface="Cambria Math" pitchFamily="18" charset="0"/>
              <a:cs typeface="Arial" pitchFamily="34" charset="0"/>
            </a:endParaRPr>
          </a:p>
        </p:txBody>
      </p:sp>
      <p:pic>
        <p:nvPicPr>
          <p:cNvPr id="110631"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10632" name="Picture 2" descr="H:\2015年修改\图片22.jpg"/>
          <p:cNvPicPr>
            <a:picLocks noChangeAspect="1" noChangeArrowheads="1"/>
          </p:cNvPicPr>
          <p:nvPr/>
        </p:nvPicPr>
        <p:blipFill>
          <a:blip r:embed="rId4">
            <a:clrChange>
              <a:clrFrom>
                <a:srgbClr val="FBFBFB"/>
              </a:clrFrom>
              <a:clrTo>
                <a:srgbClr val="FBFBFB">
                  <a:alpha val="0"/>
                </a:srgbClr>
              </a:clrTo>
            </a:clrChange>
          </a:blip>
          <a:srcRect r="5202"/>
          <a:stretch>
            <a:fillRect/>
          </a:stretch>
        </p:blipFill>
        <p:spPr bwMode="auto">
          <a:xfrm>
            <a:off x="0" y="0"/>
            <a:ext cx="9144000" cy="1279525"/>
          </a:xfrm>
          <a:prstGeom prst="rect">
            <a:avLst/>
          </a:prstGeom>
          <a:noFill/>
          <a:ln w="9525">
            <a:noFill/>
            <a:miter lim="800000"/>
            <a:headEnd/>
            <a:tailEnd/>
          </a:ln>
        </p:spPr>
      </p:pic>
      <p:sp>
        <p:nvSpPr>
          <p:cNvPr id="15" name="TextBox 14"/>
          <p:cNvSpPr txBox="1">
            <a:spLocks noChangeArrowheads="1"/>
          </p:cNvSpPr>
          <p:nvPr/>
        </p:nvSpPr>
        <p:spPr bwMode="auto">
          <a:xfrm>
            <a:off x="4105305" y="5760389"/>
            <a:ext cx="4824413" cy="311817"/>
          </a:xfrm>
          <a:prstGeom prst="rect">
            <a:avLst/>
          </a:prstGeom>
          <a:noFill/>
          <a:ln w="9525">
            <a:noFill/>
            <a:miter lim="800000"/>
            <a:headEnd/>
            <a:tailEnd/>
          </a:ln>
        </p:spPr>
        <p:txBody>
          <a:bodyPr wrap="square">
            <a:spAutoFit/>
          </a:bodyPr>
          <a:lstStyle/>
          <a:p>
            <a:pPr indent="-185738">
              <a:lnSpc>
                <a:spcPct val="60000"/>
              </a:lnSpc>
              <a:spcBef>
                <a:spcPct val="50000"/>
              </a:spcBef>
            </a:pPr>
            <a:r>
              <a:rPr lang="en-US" altLang="zh-CN" sz="2200" dirty="0" smtClean="0">
                <a:latin typeface="Helvetica"/>
                <a:ea typeface="Cambria Math" pitchFamily="18" charset="0"/>
                <a:cs typeface="Arial" pitchFamily="34" charset="0"/>
              </a:rPr>
              <a:t>refer to</a:t>
            </a:r>
            <a:endParaRPr lang="en-US" altLang="zh-CN" sz="2200" dirty="0">
              <a:latin typeface="Helvetica"/>
              <a:ea typeface="Cambria Math"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3" grpId="0"/>
      <p:bldP spid="14"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9693</TotalTime>
  <Words>5886</Words>
  <Application>Microsoft Office PowerPoint</Application>
  <PresentationFormat>全屏显示(4:3)</PresentationFormat>
  <Paragraphs>723</Paragraphs>
  <Slides>101</Slides>
  <Notes>80</Notes>
  <HiddenSlides>0</HiddenSlides>
  <MMClips>7</MMClips>
  <ScaleCrop>false</ScaleCrop>
  <HeadingPairs>
    <vt:vector size="4" baseType="variant">
      <vt:variant>
        <vt:lpstr>主题</vt:lpstr>
      </vt:variant>
      <vt:variant>
        <vt:i4>3</vt:i4>
      </vt:variant>
      <vt:variant>
        <vt:lpstr>幻灯片标题</vt:lpstr>
      </vt:variant>
      <vt:variant>
        <vt:i4>101</vt:i4>
      </vt:variant>
    </vt:vector>
  </HeadingPairs>
  <TitlesOfParts>
    <vt:vector size="104" baseType="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diaorc</cp:lastModifiedBy>
  <cp:revision>845</cp:revision>
  <dcterms:modified xsi:type="dcterms:W3CDTF">2015-10-28T06:44:31Z</dcterms:modified>
</cp:coreProperties>
</file>